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aveSubsetFonts="1" autoCompressPictures="0">
  <p:sldMasterIdLst>
    <p:sldMasterId id="2147483648" r:id="rId5"/>
  </p:sldMasterIdLst>
  <p:notesMasterIdLst>
    <p:notesMasterId r:id="rId47"/>
  </p:notesMasterIdLst>
  <p:handoutMasterIdLst>
    <p:handoutMasterId r:id="rId48"/>
  </p:handoutMasterIdLst>
  <p:sldIdLst>
    <p:sldId id="282" r:id="rId6"/>
    <p:sldId id="329" r:id="rId7"/>
    <p:sldId id="962" r:id="rId8"/>
    <p:sldId id="929" r:id="rId9"/>
    <p:sldId id="930" r:id="rId10"/>
    <p:sldId id="932" r:id="rId11"/>
    <p:sldId id="933" r:id="rId12"/>
    <p:sldId id="945" r:id="rId13"/>
    <p:sldId id="949" r:id="rId14"/>
    <p:sldId id="948" r:id="rId15"/>
    <p:sldId id="963" r:id="rId16"/>
    <p:sldId id="964" r:id="rId17"/>
    <p:sldId id="934" r:id="rId18"/>
    <p:sldId id="938" r:id="rId19"/>
    <p:sldId id="939" r:id="rId20"/>
    <p:sldId id="940" r:id="rId21"/>
    <p:sldId id="941" r:id="rId22"/>
    <p:sldId id="942" r:id="rId23"/>
    <p:sldId id="946" r:id="rId24"/>
    <p:sldId id="968" r:id="rId25"/>
    <p:sldId id="970" r:id="rId26"/>
    <p:sldId id="969" r:id="rId27"/>
    <p:sldId id="971" r:id="rId28"/>
    <p:sldId id="965" r:id="rId29"/>
    <p:sldId id="967" r:id="rId30"/>
    <p:sldId id="947" r:id="rId31"/>
    <p:sldId id="954" r:id="rId32"/>
    <p:sldId id="953" r:id="rId33"/>
    <p:sldId id="956" r:id="rId34"/>
    <p:sldId id="955" r:id="rId35"/>
    <p:sldId id="972" r:id="rId36"/>
    <p:sldId id="974" r:id="rId37"/>
    <p:sldId id="973" r:id="rId38"/>
    <p:sldId id="976" r:id="rId39"/>
    <p:sldId id="959" r:id="rId40"/>
    <p:sldId id="958" r:id="rId41"/>
    <p:sldId id="957" r:id="rId42"/>
    <p:sldId id="961" r:id="rId43"/>
    <p:sldId id="960" r:id="rId44"/>
    <p:sldId id="977" r:id="rId45"/>
    <p:sldId id="935" r:id="rId4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5D"/>
    <a:srgbClr val="000099"/>
    <a:srgbClr val="DDDDDD"/>
    <a:srgbClr val="6699FF"/>
    <a:srgbClr val="FF99FF"/>
    <a:srgbClr val="FF66FF"/>
    <a:srgbClr val="66CCFF"/>
    <a:srgbClr val="9BBCAF"/>
    <a:srgbClr val="008698"/>
    <a:srgbClr val="5BA7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684BFA-42EE-4837-95F6-199562872D4F}" v="8" dt="2023-11-07T19:33:07.951"/>
    <p1510:client id="{CBAAF9CB-40F4-4EEA-BC88-928AB7C505B8}" v="111" dt="2023-11-07T19:13:33.329"/>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87" autoAdjust="0"/>
    <p:restoredTop sz="94648" autoAdjust="0"/>
  </p:normalViewPr>
  <p:slideViewPr>
    <p:cSldViewPr snapToGrid="0" snapToObjects="1">
      <p:cViewPr varScale="1">
        <p:scale>
          <a:sx n="73" d="100"/>
          <a:sy n="73" d="100"/>
        </p:scale>
        <p:origin x="672" y="53"/>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showGuides="1">
      <p:cViewPr varScale="1">
        <p:scale>
          <a:sx n="170" d="100"/>
          <a:sy n="170" d="100"/>
        </p:scale>
        <p:origin x="5376"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5/10/relationships/revisionInfo" Target="revisionInfo.xml"/><Relationship Id="rId5" Type="http://schemas.openxmlformats.org/officeDocument/2006/relationships/slideMaster" Target="slideMasters/slide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dirty="0"/>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B98360-EFA8-8740-9205-F2DE5D87A57F}" type="datetimeFigureOut">
              <a:rPr lang="it-IT" smtClean="0"/>
              <a:t>21/02/2024</a:t>
            </a:fld>
            <a:endParaRPr lang="it-IT" dirty="0"/>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dirty="0"/>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5815B1-83EA-5F46-B656-3F7E59852525}" type="slidenum">
              <a:rPr lang="it-IT" smtClean="0"/>
              <a:t>‹N›</a:t>
            </a:fld>
            <a:endParaRPr lang="it-IT" dirty="0"/>
          </a:p>
        </p:txBody>
      </p:sp>
    </p:spTree>
    <p:extLst>
      <p:ext uri="{BB962C8B-B14F-4D97-AF65-F5344CB8AC3E}">
        <p14:creationId xmlns:p14="http://schemas.microsoft.com/office/powerpoint/2010/main" val="87259437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0T13:56:56.8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51 417,'377'0,"-317"-3,-1-3,72-16,-27 3,-24 8,100-20,-43 1,1 5,229-10,-280 27,-1-4,114-31,-115 23,2 5,0 3,148 0,1116 14,-946-2,-354 0,71 8,-106-5,-1 0,1 1,0 0,-1 1,0 1,0 0,0 1,20 14,18 12,-36-24,-1 1,0 1,-1 0,24 22,-37-30,0-1,0 1,0-1,0 1,-1 0,1 0,-1 0,0 0,1 0,-1 0,-1 0,1 0,0 0,-1 0,1 6,-2-5,1 1,-1-1,0 1,0-1,0 0,0 1,-1-1,0 0,-4 8,-4 2,-1 0,0 0,-1-1,-21 19,6-9,0 0,-58 35,65-47,0 0,-1-2,0-1,0 0,-39 8,-91 11,-141 31,262-51,-1-2,1-1,-1-1,0-2,-34-2,-175-5,19 17,-291 6,461-18,11 0,0 1,-45 7,-52 14,-205 5,-141-28,414 5,-104 19,11-1,-1-14,131-8,0-1,0-2,-33-7,17-1,-1 3,-81-5,37 13,-61-4,131 3,0-1,1-2,-1 0,-35-13,48 13,-1 0,1 0,0-1,1-1,0 1,0-1,0-1,1 0,0 0,0-1,1 0,0 0,1 0,-11-21,6 5,1-2,1 1,1-1,1 0,-3-28,0 2,-24-73,29 113,1-1,1 0,0 0,-2-23,5 33,0 0,0 0,1 0,-1 0,1 0,0 0,0 0,0 0,1 0,-1 0,1 1,0-1,0 1,0-1,0 1,1 0,-1-1,1 1,0 0,0 1,4-3,1-1,0 2,0-1,1 1,-1 1,1 0,0 0,0 0,1 1,-1 1,10-1,17-1,46 4,-56 0,295 33,-289-29,108 22,-15-3,-11-10,-55-8,75 18,41 15,-127-31,82 3,160-12,-106 0,-138 3,0 3,62 13,-55-8,67 5,-40-12,105 9,173 64,-180-21,-102-30,0-3,1-4,1-2,1-5,108 4,-28 3,-59-5,-42-5,106 27,150 49,-242-65,141 17,-209-35,13 1,-1-1,1-1,21-2,-34 1,-1 1,0-1,1 1,-1-1,0 0,0 0,0 0,1 0,-1-1,0 0,-1 1,1-1,0 0,0 0,-1 0,1-1,-1 1,0-1,0 1,0-1,0 0,0 0,1-3,-2 3,0 0,0-1,-1 1,1 0,-1-1,0 1,0 0,0-1,0 1,-1 0,1-1,-1 1,0 0,0 0,0-1,0 1,-1 0,1 0,-1 0,-2-2,-4-7,-2 0,0 0,-14-12,8 8,3 2,1 0,0-1,-10-18,16 24,1 0,1-1,0 0,0 0,1 0,0 0,-1-12,0-16,2-1,7-75,-1 41,-4 47,0 10,1 1,2-19,-2 30,0 0,0 0,0 0,1 0,-1 0,1 0,0 0,0 1,0-1,1 1,-1-1,6-4,14-9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910EB5-FA97-DC43-A6DA-0CA467BEC713}" type="datetimeFigureOut">
              <a:rPr lang="it-IT" smtClean="0"/>
              <a:t>21/02/2024</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DD1E99-8043-5948-A89D-DB9C18D4E1C8}" type="slidenum">
              <a:rPr lang="it-IT" smtClean="0"/>
              <a:t>‹N›</a:t>
            </a:fld>
            <a:endParaRPr lang="it-IT" dirty="0"/>
          </a:p>
        </p:txBody>
      </p:sp>
    </p:spTree>
    <p:extLst>
      <p:ext uri="{BB962C8B-B14F-4D97-AF65-F5344CB8AC3E}">
        <p14:creationId xmlns:p14="http://schemas.microsoft.com/office/powerpoint/2010/main" val="216250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DD1E99-8043-5948-A89D-DB9C18D4E1C8}" type="slidenum">
              <a:rPr lang="it-IT" smtClean="0"/>
              <a:t>8</a:t>
            </a:fld>
            <a:endParaRPr lang="it-IT" dirty="0"/>
          </a:p>
        </p:txBody>
      </p:sp>
    </p:spTree>
    <p:extLst>
      <p:ext uri="{BB962C8B-B14F-4D97-AF65-F5344CB8AC3E}">
        <p14:creationId xmlns:p14="http://schemas.microsoft.com/office/powerpoint/2010/main" val="46164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DD1E99-8043-5948-A89D-DB9C18D4E1C8}" type="slidenum">
              <a:rPr lang="it-IT" smtClean="0"/>
              <a:t>36</a:t>
            </a:fld>
            <a:endParaRPr lang="it-IT" dirty="0"/>
          </a:p>
        </p:txBody>
      </p:sp>
    </p:spTree>
    <p:extLst>
      <p:ext uri="{BB962C8B-B14F-4D97-AF65-F5344CB8AC3E}">
        <p14:creationId xmlns:p14="http://schemas.microsoft.com/office/powerpoint/2010/main" val="3589246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DD1E99-8043-5948-A89D-DB9C18D4E1C8}" type="slidenum">
              <a:rPr lang="it-IT" smtClean="0"/>
              <a:t>42</a:t>
            </a:fld>
            <a:endParaRPr lang="it-IT" dirty="0"/>
          </a:p>
        </p:txBody>
      </p:sp>
    </p:spTree>
    <p:extLst>
      <p:ext uri="{BB962C8B-B14F-4D97-AF65-F5344CB8AC3E}">
        <p14:creationId xmlns:p14="http://schemas.microsoft.com/office/powerpoint/2010/main" val="3399127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DD1E99-8043-5948-A89D-DB9C18D4E1C8}" type="slidenum">
              <a:rPr lang="it-IT" smtClean="0"/>
              <a:t>13</a:t>
            </a:fld>
            <a:endParaRPr lang="it-IT" dirty="0"/>
          </a:p>
        </p:txBody>
      </p:sp>
    </p:spTree>
    <p:extLst>
      <p:ext uri="{BB962C8B-B14F-4D97-AF65-F5344CB8AC3E}">
        <p14:creationId xmlns:p14="http://schemas.microsoft.com/office/powerpoint/2010/main" val="2584930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DD1E99-8043-5948-A89D-DB9C18D4E1C8}" type="slidenum">
              <a:rPr lang="it-IT" smtClean="0"/>
              <a:t>14</a:t>
            </a:fld>
            <a:endParaRPr lang="it-IT" dirty="0"/>
          </a:p>
        </p:txBody>
      </p:sp>
    </p:spTree>
    <p:extLst>
      <p:ext uri="{BB962C8B-B14F-4D97-AF65-F5344CB8AC3E}">
        <p14:creationId xmlns:p14="http://schemas.microsoft.com/office/powerpoint/2010/main" val="371898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DD1E99-8043-5948-A89D-DB9C18D4E1C8}" type="slidenum">
              <a:rPr lang="it-IT" smtClean="0"/>
              <a:t>15</a:t>
            </a:fld>
            <a:endParaRPr lang="it-IT" dirty="0"/>
          </a:p>
        </p:txBody>
      </p:sp>
    </p:spTree>
    <p:extLst>
      <p:ext uri="{BB962C8B-B14F-4D97-AF65-F5344CB8AC3E}">
        <p14:creationId xmlns:p14="http://schemas.microsoft.com/office/powerpoint/2010/main" val="1776097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DD1E99-8043-5948-A89D-DB9C18D4E1C8}" type="slidenum">
              <a:rPr lang="it-IT" smtClean="0"/>
              <a:t>16</a:t>
            </a:fld>
            <a:endParaRPr lang="it-IT" dirty="0"/>
          </a:p>
        </p:txBody>
      </p:sp>
    </p:spTree>
    <p:extLst>
      <p:ext uri="{BB962C8B-B14F-4D97-AF65-F5344CB8AC3E}">
        <p14:creationId xmlns:p14="http://schemas.microsoft.com/office/powerpoint/2010/main" val="1446633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DD1E99-8043-5948-A89D-DB9C18D4E1C8}" type="slidenum">
              <a:rPr lang="it-IT" smtClean="0"/>
              <a:t>17</a:t>
            </a:fld>
            <a:endParaRPr lang="it-IT" dirty="0"/>
          </a:p>
        </p:txBody>
      </p:sp>
    </p:spTree>
    <p:extLst>
      <p:ext uri="{BB962C8B-B14F-4D97-AF65-F5344CB8AC3E}">
        <p14:creationId xmlns:p14="http://schemas.microsoft.com/office/powerpoint/2010/main" val="3482846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DD1E99-8043-5948-A89D-DB9C18D4E1C8}" type="slidenum">
              <a:rPr lang="it-IT" smtClean="0"/>
              <a:t>18</a:t>
            </a:fld>
            <a:endParaRPr lang="it-IT" dirty="0"/>
          </a:p>
        </p:txBody>
      </p:sp>
    </p:spTree>
    <p:extLst>
      <p:ext uri="{BB962C8B-B14F-4D97-AF65-F5344CB8AC3E}">
        <p14:creationId xmlns:p14="http://schemas.microsoft.com/office/powerpoint/2010/main" val="2705130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DD1E99-8043-5948-A89D-DB9C18D4E1C8}" type="slidenum">
              <a:rPr lang="it-IT" smtClean="0"/>
              <a:t>19</a:t>
            </a:fld>
            <a:endParaRPr lang="it-IT" dirty="0"/>
          </a:p>
        </p:txBody>
      </p:sp>
    </p:spTree>
    <p:extLst>
      <p:ext uri="{BB962C8B-B14F-4D97-AF65-F5344CB8AC3E}">
        <p14:creationId xmlns:p14="http://schemas.microsoft.com/office/powerpoint/2010/main" val="3874525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DD1E99-8043-5948-A89D-DB9C18D4E1C8}" type="slidenum">
              <a:rPr lang="it-IT" smtClean="0"/>
              <a:t>34</a:t>
            </a:fld>
            <a:endParaRPr lang="it-IT" dirty="0"/>
          </a:p>
        </p:txBody>
      </p:sp>
    </p:spTree>
    <p:extLst>
      <p:ext uri="{BB962C8B-B14F-4D97-AF65-F5344CB8AC3E}">
        <p14:creationId xmlns:p14="http://schemas.microsoft.com/office/powerpoint/2010/main" val="42010495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1">
    <p:spTree>
      <p:nvGrpSpPr>
        <p:cNvPr id="1" name=""/>
        <p:cNvGrpSpPr/>
        <p:nvPr/>
      </p:nvGrpSpPr>
      <p:grpSpPr>
        <a:xfrm>
          <a:off x="0" y="0"/>
          <a:ext cx="0" cy="0"/>
          <a:chOff x="0" y="0"/>
          <a:chExt cx="0" cy="0"/>
        </a:xfrm>
      </p:grpSpPr>
      <p:sp>
        <p:nvSpPr>
          <p:cNvPr id="12" name="Segnaposto contenuto 11"/>
          <p:cNvSpPr>
            <a:spLocks noGrp="1"/>
          </p:cNvSpPr>
          <p:nvPr>
            <p:ph sz="quarter" idx="13" hasCustomPrompt="1"/>
          </p:nvPr>
        </p:nvSpPr>
        <p:spPr>
          <a:xfrm>
            <a:off x="8644148" y="1910258"/>
            <a:ext cx="1446212" cy="1449387"/>
          </a:xfrm>
        </p:spPr>
        <p:txBody>
          <a:bodyPr>
            <a:normAutofit/>
          </a:bodyPr>
          <a:lstStyle>
            <a:lvl1pPr marL="0" indent="0">
              <a:buNone/>
              <a:defRPr sz="1200" baseline="0"/>
            </a:lvl1pPr>
          </a:lstStyle>
          <a:p>
            <a:pPr lvl="0"/>
            <a:r>
              <a:rPr lang="it-IT" dirty="0"/>
              <a:t>Fare clic per inserire logo partner</a:t>
            </a:r>
          </a:p>
        </p:txBody>
      </p:sp>
      <p:sp>
        <p:nvSpPr>
          <p:cNvPr id="8" name="Rettangolo 7"/>
          <p:cNvSpPr/>
          <p:nvPr userDrawn="1"/>
        </p:nvSpPr>
        <p:spPr>
          <a:xfrm>
            <a:off x="1290754" y="1903863"/>
            <a:ext cx="1445135" cy="3082959"/>
          </a:xfrm>
          <a:prstGeom prst="rect">
            <a:avLst/>
          </a:prstGeom>
          <a:solidFill>
            <a:srgbClr val="002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Immagine 8"/>
          <p:cNvPicPr>
            <a:picLocks noChangeAspect="1"/>
          </p:cNvPicPr>
          <p:nvPr userDrawn="1"/>
        </p:nvPicPr>
        <p:blipFill>
          <a:blip r:embed="rId2"/>
          <a:stretch>
            <a:fillRect/>
          </a:stretch>
        </p:blipFill>
        <p:spPr>
          <a:xfrm>
            <a:off x="1501684" y="2095441"/>
            <a:ext cx="1028544" cy="207840"/>
          </a:xfrm>
          <a:prstGeom prst="rect">
            <a:avLst/>
          </a:prstGeom>
        </p:spPr>
      </p:pic>
      <p:sp>
        <p:nvSpPr>
          <p:cNvPr id="2" name="Titolo 1"/>
          <p:cNvSpPr>
            <a:spLocks noGrp="1"/>
          </p:cNvSpPr>
          <p:nvPr>
            <p:ph type="ctrTitle" hasCustomPrompt="1"/>
          </p:nvPr>
        </p:nvSpPr>
        <p:spPr>
          <a:xfrm>
            <a:off x="2926499" y="2028165"/>
            <a:ext cx="5534876" cy="1323278"/>
          </a:xfrm>
        </p:spPr>
        <p:txBody>
          <a:bodyPr lIns="0" tIns="0" rIns="0" bIns="0" anchor="t" anchorCtr="0">
            <a:noAutofit/>
          </a:bodyPr>
          <a:lstStyle>
            <a:lvl1pPr algn="l">
              <a:lnSpc>
                <a:spcPts val="2700"/>
              </a:lnSpc>
              <a:defRPr lang="it-IT" sz="2200" kern="1200" baseline="0" dirty="0" smtClean="0">
                <a:solidFill>
                  <a:srgbClr val="002E5D"/>
                </a:solidFill>
                <a:latin typeface="Verdana" charset="0"/>
                <a:ea typeface="Verdana" charset="0"/>
                <a:cs typeface="Verdana" charset="0"/>
              </a:defRPr>
            </a:lvl1pPr>
          </a:lstStyle>
          <a:p>
            <a:r>
              <a:rPr lang="it-IT" dirty="0"/>
              <a:t>FARE CLIC PER INSERIRE IL TITOLO DELLA PRESENTAZIONE</a:t>
            </a:r>
          </a:p>
        </p:txBody>
      </p:sp>
      <p:sp>
        <p:nvSpPr>
          <p:cNvPr id="4" name="Segnaposto testo 3"/>
          <p:cNvSpPr>
            <a:spLocks noGrp="1"/>
          </p:cNvSpPr>
          <p:nvPr>
            <p:ph type="body" sz="quarter" idx="14" hasCustomPrompt="1"/>
          </p:nvPr>
        </p:nvSpPr>
        <p:spPr>
          <a:xfrm>
            <a:off x="2927273" y="1070000"/>
            <a:ext cx="4719909" cy="646383"/>
          </a:xfrm>
        </p:spPr>
        <p:txBody>
          <a:bodyPr wrap="none" lIns="0" tIns="0" rIns="0" bIns="0" anchor="t" anchorCtr="0">
            <a:noAutofit/>
          </a:bodyPr>
          <a:lstStyle>
            <a:lvl1pPr marL="0" indent="0">
              <a:buNone/>
              <a:defRPr sz="1800" b="0" i="0">
                <a:solidFill>
                  <a:srgbClr val="0C2E5C"/>
                </a:solidFill>
                <a:latin typeface="Verdana"/>
                <a:cs typeface="Verdana"/>
              </a:defRPr>
            </a:lvl1pPr>
          </a:lstStyle>
          <a:p>
            <a:pPr lvl="0"/>
            <a:r>
              <a:rPr lang="it-IT" dirty="0"/>
              <a:t>Fare clic per inserire il relatore</a:t>
            </a:r>
          </a:p>
        </p:txBody>
      </p:sp>
      <p:sp>
        <p:nvSpPr>
          <p:cNvPr id="10" name="Segnaposto testo 3"/>
          <p:cNvSpPr>
            <a:spLocks noGrp="1"/>
          </p:cNvSpPr>
          <p:nvPr>
            <p:ph type="body" sz="quarter" idx="15" hasCustomPrompt="1"/>
          </p:nvPr>
        </p:nvSpPr>
        <p:spPr>
          <a:xfrm>
            <a:off x="2927273" y="715645"/>
            <a:ext cx="4719909" cy="235221"/>
          </a:xfrm>
        </p:spPr>
        <p:txBody>
          <a:bodyPr wrap="none" lIns="0" tIns="0" rIns="0" bIns="0" anchor="t" anchorCtr="0">
            <a:noAutofit/>
          </a:bodyPr>
          <a:lstStyle>
            <a:lvl1pPr marL="0" indent="0">
              <a:buNone/>
              <a:defRPr sz="1800" b="0" i="0">
                <a:solidFill>
                  <a:srgbClr val="0C2E5C"/>
                </a:solidFill>
                <a:latin typeface="Verdana"/>
                <a:cs typeface="Verdana"/>
              </a:defRPr>
            </a:lvl1pPr>
          </a:lstStyle>
          <a:p>
            <a:pPr lvl="0"/>
            <a:r>
              <a:rPr lang="it-IT" dirty="0"/>
              <a:t>Fare clic per inserire luogo e data</a:t>
            </a:r>
          </a:p>
        </p:txBody>
      </p:sp>
    </p:spTree>
    <p:extLst>
      <p:ext uri="{BB962C8B-B14F-4D97-AF65-F5344CB8AC3E}">
        <p14:creationId xmlns:p14="http://schemas.microsoft.com/office/powerpoint/2010/main" val="980629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ue contenuti 2">
    <p:spTree>
      <p:nvGrpSpPr>
        <p:cNvPr id="1" name=""/>
        <p:cNvGrpSpPr/>
        <p:nvPr/>
      </p:nvGrpSpPr>
      <p:grpSpPr>
        <a:xfrm>
          <a:off x="0" y="0"/>
          <a:ext cx="0" cy="0"/>
          <a:chOff x="0" y="0"/>
          <a:chExt cx="0" cy="0"/>
        </a:xfrm>
      </p:grpSpPr>
      <p:sp>
        <p:nvSpPr>
          <p:cNvPr id="6" name="Titolo 1"/>
          <p:cNvSpPr>
            <a:spLocks noGrp="1"/>
          </p:cNvSpPr>
          <p:nvPr>
            <p:ph type="title" hasCustomPrompt="1"/>
          </p:nvPr>
        </p:nvSpPr>
        <p:spPr>
          <a:xfrm>
            <a:off x="470877" y="251514"/>
            <a:ext cx="11261294" cy="694416"/>
          </a:xfrm>
        </p:spPr>
        <p:txBody>
          <a:bodyPr lIns="0" tIns="0" rIns="0" bIns="0" anchor="t" anchorCtr="0">
            <a:noAutofit/>
          </a:bodyPr>
          <a:lstStyle>
            <a:lvl1pPr>
              <a:defRPr sz="2000" baseline="0">
                <a:solidFill>
                  <a:srgbClr val="002E5D"/>
                </a:solidFill>
                <a:latin typeface="Verdana" charset="0"/>
                <a:ea typeface="Verdana" charset="0"/>
                <a:cs typeface="Verdana" charset="0"/>
              </a:defRPr>
            </a:lvl1pPr>
          </a:lstStyle>
          <a:p>
            <a:r>
              <a:rPr lang="it-IT" dirty="0"/>
              <a:t>FARE CLIC PER INSERIRE TITOLO SLIDE</a:t>
            </a:r>
            <a:br>
              <a:rPr lang="it-IT" dirty="0"/>
            </a:br>
            <a:r>
              <a:rPr lang="it-IT" dirty="0"/>
              <a:t>Sottotitolo slide</a:t>
            </a:r>
          </a:p>
        </p:txBody>
      </p:sp>
      <p:sp>
        <p:nvSpPr>
          <p:cNvPr id="5" name="Rettangolo 4"/>
          <p:cNvSpPr/>
          <p:nvPr userDrawn="1"/>
        </p:nvSpPr>
        <p:spPr>
          <a:xfrm>
            <a:off x="0" y="6222191"/>
            <a:ext cx="12192000" cy="635809"/>
          </a:xfrm>
          <a:prstGeom prst="rect">
            <a:avLst/>
          </a:prstGeom>
          <a:solidFill>
            <a:srgbClr val="D9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Segnaposto data 2"/>
          <p:cNvSpPr>
            <a:spLocks noGrp="1"/>
          </p:cNvSpPr>
          <p:nvPr>
            <p:ph type="dt" sz="half" idx="10"/>
          </p:nvPr>
        </p:nvSpPr>
        <p:spPr>
          <a:xfrm>
            <a:off x="8639502" y="6474031"/>
            <a:ext cx="1442871" cy="365125"/>
          </a:xfrm>
          <a:prstGeom prst="rect">
            <a:avLst/>
          </a:prstGeom>
        </p:spPr>
        <p:txBody>
          <a:bodyPr wrap="none" lIns="0" tIns="0" rIns="0" bIns="0"/>
          <a:lstStyle>
            <a:lvl1pPr algn="r">
              <a:defRPr sz="1000" b="0" i="0">
                <a:solidFill>
                  <a:srgbClr val="002E5D"/>
                </a:solidFill>
                <a:latin typeface="Verdana" charset="0"/>
                <a:ea typeface="Verdana" charset="0"/>
                <a:cs typeface="Verdana" charset="0"/>
              </a:defRPr>
            </a:lvl1pPr>
          </a:lstStyle>
          <a:p>
            <a:fld id="{70A704A1-D82D-4DEB-BE91-CAD711218543}" type="datetime1">
              <a:rPr lang="it-IT" smtClean="0"/>
              <a:t>21/02/2024</a:t>
            </a:fld>
            <a:endParaRPr lang="it-IT" dirty="0"/>
          </a:p>
        </p:txBody>
      </p:sp>
      <p:sp>
        <p:nvSpPr>
          <p:cNvPr id="13" name="Segnaposto numero diapositiva 4"/>
          <p:cNvSpPr>
            <a:spLocks noGrp="1"/>
          </p:cNvSpPr>
          <p:nvPr>
            <p:ph type="sldNum" sz="quarter" idx="12"/>
          </p:nvPr>
        </p:nvSpPr>
        <p:spPr>
          <a:xfrm>
            <a:off x="10266504" y="6474031"/>
            <a:ext cx="1453055" cy="365125"/>
          </a:xfrm>
          <a:prstGeom prst="rect">
            <a:avLst/>
          </a:prstGeom>
        </p:spPr>
        <p:txBody>
          <a:bodyPr lIns="0" tIns="0" rIns="0" bIns="0"/>
          <a:lstStyle>
            <a:lvl1pPr algn="r">
              <a:defRPr sz="1000" b="0" i="0">
                <a:solidFill>
                  <a:srgbClr val="002E5D"/>
                </a:solidFill>
                <a:latin typeface="Verdana" charset="0"/>
                <a:ea typeface="Verdana" charset="0"/>
                <a:cs typeface="Verdana" charset="0"/>
              </a:defRPr>
            </a:lvl1pPr>
          </a:lstStyle>
          <a:p>
            <a:fld id="{03E89E2B-7837-6B45-9BB2-CC8B24B0904A}" type="slidenum">
              <a:rPr lang="it-IT" smtClean="0"/>
              <a:pPr/>
              <a:t>‹N›</a:t>
            </a:fld>
            <a:endParaRPr lang="it-IT" dirty="0"/>
          </a:p>
        </p:txBody>
      </p:sp>
      <p:sp>
        <p:nvSpPr>
          <p:cNvPr id="14" name="Segnaposto contenuto 11"/>
          <p:cNvSpPr>
            <a:spLocks noGrp="1"/>
          </p:cNvSpPr>
          <p:nvPr>
            <p:ph sz="quarter" idx="13" hasCustomPrompt="1"/>
          </p:nvPr>
        </p:nvSpPr>
        <p:spPr>
          <a:xfrm>
            <a:off x="1281377" y="5793902"/>
            <a:ext cx="645579" cy="404394"/>
          </a:xfrm>
        </p:spPr>
        <p:txBody>
          <a:bodyPr>
            <a:noAutofit/>
          </a:bodyPr>
          <a:lstStyle>
            <a:lvl1pPr marL="0" indent="0">
              <a:buNone/>
              <a:defRPr sz="1000" baseline="0"/>
            </a:lvl1pPr>
          </a:lstStyle>
          <a:p>
            <a:pPr lvl="0"/>
            <a:r>
              <a:rPr lang="it-IT" dirty="0"/>
              <a:t>Fare clic per inserire logo partner</a:t>
            </a:r>
          </a:p>
        </p:txBody>
      </p:sp>
      <p:sp>
        <p:nvSpPr>
          <p:cNvPr id="15" name="Segnaposto testo 4"/>
          <p:cNvSpPr>
            <a:spLocks noGrp="1"/>
          </p:cNvSpPr>
          <p:nvPr>
            <p:ph type="body" sz="quarter" idx="14" hasCustomPrompt="1"/>
          </p:nvPr>
        </p:nvSpPr>
        <p:spPr>
          <a:xfrm>
            <a:off x="2091083" y="6473825"/>
            <a:ext cx="6364288" cy="231775"/>
          </a:xfrm>
        </p:spPr>
        <p:txBody>
          <a:bodyPr wrap="none" lIns="0" tIns="0" rIns="0" bIns="0">
            <a:noAutofit/>
          </a:bodyPr>
          <a:lstStyle>
            <a:lvl1pPr marL="0" indent="0">
              <a:buNone/>
              <a:defRPr sz="1000" b="0" i="0" baseline="0">
                <a:solidFill>
                  <a:srgbClr val="002E5D"/>
                </a:solidFill>
                <a:latin typeface="Verdana" charset="0"/>
                <a:ea typeface="Verdana" charset="0"/>
                <a:cs typeface="Verdana" charset="0"/>
              </a:defRPr>
            </a:lvl1pPr>
            <a:lvl2pPr marL="457200" indent="0">
              <a:buNone/>
              <a:defRPr sz="1000" b="0" i="0">
                <a:latin typeface="Verdana" charset="0"/>
                <a:ea typeface="Verdana" charset="0"/>
                <a:cs typeface="Verdana" charset="0"/>
              </a:defRPr>
            </a:lvl2pPr>
            <a:lvl3pPr marL="914400" indent="0">
              <a:buNone/>
              <a:defRPr sz="1000" b="0" i="0">
                <a:latin typeface="Verdana" charset="0"/>
                <a:ea typeface="Verdana" charset="0"/>
                <a:cs typeface="Verdana" charset="0"/>
              </a:defRPr>
            </a:lvl3pPr>
            <a:lvl4pPr marL="1371600" indent="0">
              <a:buNone/>
              <a:defRPr sz="1000" b="0" i="0">
                <a:latin typeface="Verdana" charset="0"/>
                <a:ea typeface="Verdana" charset="0"/>
                <a:cs typeface="Verdana" charset="0"/>
              </a:defRPr>
            </a:lvl4pPr>
            <a:lvl5pPr marL="1828800" indent="0">
              <a:buNone/>
              <a:defRPr sz="1000" b="0" i="0">
                <a:latin typeface="Verdana" charset="0"/>
                <a:ea typeface="Verdana" charset="0"/>
                <a:cs typeface="Verdana" charset="0"/>
              </a:defRPr>
            </a:lvl5pPr>
          </a:lstStyle>
          <a:p>
            <a:pPr lvl="0"/>
            <a:r>
              <a:rPr lang="it-IT" dirty="0"/>
              <a:t>FARE CLIC PER INSERIRE IL TITOLO DELLA PRESENTAZIONE</a:t>
            </a:r>
          </a:p>
        </p:txBody>
      </p:sp>
      <p:sp>
        <p:nvSpPr>
          <p:cNvPr id="18" name="Segnaposto contenuto 2"/>
          <p:cNvSpPr>
            <a:spLocks noGrp="1"/>
          </p:cNvSpPr>
          <p:nvPr>
            <p:ph idx="1"/>
          </p:nvPr>
        </p:nvSpPr>
        <p:spPr>
          <a:xfrm>
            <a:off x="458265" y="1100410"/>
            <a:ext cx="5545244" cy="4064443"/>
          </a:xfrm>
        </p:spPr>
        <p:txBody>
          <a:bodyPr lIns="0" tIns="0" rIns="0" bIns="0">
            <a:noAutofit/>
          </a:bodyPr>
          <a:lstStyle>
            <a:lvl1pPr marL="0" indent="0">
              <a:lnSpc>
                <a:spcPct val="134000"/>
              </a:lnSpc>
              <a:buNone/>
              <a:defRPr sz="1600" b="0" i="0">
                <a:solidFill>
                  <a:schemeClr val="tx1"/>
                </a:solidFill>
                <a:latin typeface="Verdana" charset="0"/>
                <a:ea typeface="Verdana" charset="0"/>
                <a:cs typeface="Verdana" charset="0"/>
              </a:defRPr>
            </a:lvl1pPr>
            <a:lvl2pPr marL="457200" indent="0">
              <a:buNone/>
              <a:defRPr sz="1800" b="0" i="0">
                <a:solidFill>
                  <a:srgbClr val="002E5D"/>
                </a:solidFill>
                <a:latin typeface="Verdana" charset="0"/>
                <a:ea typeface="Verdana" charset="0"/>
                <a:cs typeface="Verdana" charset="0"/>
              </a:defRPr>
            </a:lvl2pPr>
            <a:lvl3pPr marL="914400" indent="0">
              <a:buNone/>
              <a:defRPr sz="1600" b="0" i="0">
                <a:solidFill>
                  <a:srgbClr val="002E5D"/>
                </a:solidFill>
                <a:latin typeface="Verdana" charset="0"/>
                <a:ea typeface="Verdana" charset="0"/>
                <a:cs typeface="Verdana" charset="0"/>
              </a:defRPr>
            </a:lvl3pPr>
            <a:lvl4pPr marL="1371600" indent="0">
              <a:buNone/>
              <a:defRPr sz="1400" b="0" i="0">
                <a:solidFill>
                  <a:srgbClr val="002E5D"/>
                </a:solidFill>
                <a:latin typeface="Verdana" charset="0"/>
                <a:ea typeface="Verdana" charset="0"/>
                <a:cs typeface="Verdana" charset="0"/>
              </a:defRPr>
            </a:lvl4pPr>
            <a:lvl5pPr marL="1828800" indent="0">
              <a:buNone/>
              <a:defRPr sz="1200" b="0" i="0">
                <a:solidFill>
                  <a:srgbClr val="002E5D"/>
                </a:solidFill>
                <a:latin typeface="Verdana" charset="0"/>
                <a:ea typeface="Verdana" charset="0"/>
                <a:cs typeface="Verdana" charset="0"/>
              </a:defRPr>
            </a:lvl5pPr>
          </a:lstStyle>
          <a:p>
            <a:pPr lvl="0"/>
            <a:r>
              <a:rPr lang="it-IT" dirty="0"/>
              <a:t>Fare clic per modificare gli stili del testo dello schema</a:t>
            </a:r>
          </a:p>
        </p:txBody>
      </p:sp>
      <p:sp>
        <p:nvSpPr>
          <p:cNvPr id="19" name="Segnaposto contenuto 2"/>
          <p:cNvSpPr>
            <a:spLocks noGrp="1"/>
          </p:cNvSpPr>
          <p:nvPr>
            <p:ph idx="15"/>
          </p:nvPr>
        </p:nvSpPr>
        <p:spPr>
          <a:xfrm>
            <a:off x="6186927" y="1100410"/>
            <a:ext cx="5545244" cy="4064443"/>
          </a:xfrm>
        </p:spPr>
        <p:txBody>
          <a:bodyPr lIns="0" tIns="0" rIns="0" bIns="0">
            <a:noAutofit/>
          </a:bodyPr>
          <a:lstStyle>
            <a:lvl1pPr marL="0" indent="0">
              <a:lnSpc>
                <a:spcPct val="134000"/>
              </a:lnSpc>
              <a:buNone/>
              <a:defRPr sz="1600" b="0" i="0">
                <a:solidFill>
                  <a:schemeClr val="tx1"/>
                </a:solidFill>
                <a:latin typeface="Verdana" charset="0"/>
                <a:ea typeface="Verdana" charset="0"/>
                <a:cs typeface="Verdana" charset="0"/>
              </a:defRPr>
            </a:lvl1pPr>
            <a:lvl2pPr marL="457200" indent="0">
              <a:buNone/>
              <a:defRPr sz="1600" b="0" i="0">
                <a:solidFill>
                  <a:schemeClr val="tx1"/>
                </a:solidFill>
                <a:latin typeface="Verdana" charset="0"/>
                <a:ea typeface="Verdana" charset="0"/>
                <a:cs typeface="Verdana" charset="0"/>
              </a:defRPr>
            </a:lvl2pPr>
            <a:lvl3pPr marL="914400" indent="0">
              <a:buNone/>
              <a:defRPr sz="1600" b="0" i="0">
                <a:solidFill>
                  <a:schemeClr val="tx1"/>
                </a:solidFill>
                <a:latin typeface="Verdana" charset="0"/>
                <a:ea typeface="Verdana" charset="0"/>
                <a:cs typeface="Verdana" charset="0"/>
              </a:defRPr>
            </a:lvl3pPr>
            <a:lvl4pPr marL="1371600" indent="0">
              <a:buNone/>
              <a:defRPr sz="1600" b="0" i="0">
                <a:solidFill>
                  <a:schemeClr val="tx1"/>
                </a:solidFill>
                <a:latin typeface="Verdana" charset="0"/>
                <a:ea typeface="Verdana" charset="0"/>
                <a:cs typeface="Verdana" charset="0"/>
              </a:defRPr>
            </a:lvl4pPr>
            <a:lvl5pPr marL="1828800" indent="0">
              <a:buNone/>
              <a:defRPr sz="1600" b="0" i="0">
                <a:solidFill>
                  <a:schemeClr val="tx1"/>
                </a:solidFill>
                <a:latin typeface="Verdana" charset="0"/>
                <a:ea typeface="Verdana" charset="0"/>
                <a:cs typeface="Verdana" charset="0"/>
              </a:defRPr>
            </a:lvl5pPr>
          </a:lstStyle>
          <a:p>
            <a:pPr lvl="0"/>
            <a:r>
              <a:rPr lang="it-IT" dirty="0"/>
              <a:t>Fare clic per modificare gli stili del testo dello schema</a:t>
            </a:r>
          </a:p>
        </p:txBody>
      </p:sp>
      <p:sp>
        <p:nvSpPr>
          <p:cNvPr id="16" name="Rettangolo 15"/>
          <p:cNvSpPr/>
          <p:nvPr userDrawn="1"/>
        </p:nvSpPr>
        <p:spPr>
          <a:xfrm>
            <a:off x="466353" y="5793902"/>
            <a:ext cx="401196" cy="855888"/>
          </a:xfrm>
          <a:prstGeom prst="rect">
            <a:avLst/>
          </a:prstGeom>
          <a:solidFill>
            <a:srgbClr val="002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7" name="Immagine 16"/>
          <p:cNvPicPr>
            <a:picLocks noChangeAspect="1"/>
          </p:cNvPicPr>
          <p:nvPr userDrawn="1"/>
        </p:nvPicPr>
        <p:blipFill>
          <a:blip r:embed="rId2"/>
          <a:stretch>
            <a:fillRect/>
          </a:stretch>
        </p:blipFill>
        <p:spPr>
          <a:xfrm>
            <a:off x="524911" y="5847087"/>
            <a:ext cx="285543" cy="57700"/>
          </a:xfrm>
          <a:prstGeom prst="rect">
            <a:avLst/>
          </a:prstGeom>
        </p:spPr>
      </p:pic>
    </p:spTree>
    <p:extLst>
      <p:ext uri="{BB962C8B-B14F-4D97-AF65-F5344CB8AC3E}">
        <p14:creationId xmlns:p14="http://schemas.microsoft.com/office/powerpoint/2010/main" val="1789207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paratore 1">
    <p:bg>
      <p:bgPr>
        <a:solidFill>
          <a:srgbClr val="284E83"/>
        </a:solidFill>
        <a:effectLst/>
      </p:bgPr>
    </p:bg>
    <p:spTree>
      <p:nvGrpSpPr>
        <p:cNvPr id="1" name=""/>
        <p:cNvGrpSpPr/>
        <p:nvPr/>
      </p:nvGrpSpPr>
      <p:grpSpPr>
        <a:xfrm>
          <a:off x="0" y="0"/>
          <a:ext cx="0" cy="0"/>
          <a:chOff x="0" y="0"/>
          <a:chExt cx="0" cy="0"/>
        </a:xfrm>
      </p:grpSpPr>
      <p:sp>
        <p:nvSpPr>
          <p:cNvPr id="6" name="Titolo 1"/>
          <p:cNvSpPr>
            <a:spLocks noGrp="1"/>
          </p:cNvSpPr>
          <p:nvPr>
            <p:ph type="title" hasCustomPrompt="1"/>
          </p:nvPr>
        </p:nvSpPr>
        <p:spPr>
          <a:xfrm>
            <a:off x="470877" y="3299514"/>
            <a:ext cx="11261294" cy="694416"/>
          </a:xfrm>
        </p:spPr>
        <p:txBody>
          <a:bodyPr lIns="0" tIns="0" rIns="0" bIns="0" anchor="t" anchorCtr="0">
            <a:noAutofit/>
          </a:bodyPr>
          <a:lstStyle>
            <a:lvl1pPr>
              <a:defRPr sz="2000" baseline="0">
                <a:solidFill>
                  <a:schemeClr val="bg1"/>
                </a:solidFill>
                <a:latin typeface="Verdana" charset="0"/>
                <a:ea typeface="Verdana" charset="0"/>
                <a:cs typeface="Verdana" charset="0"/>
              </a:defRPr>
            </a:lvl1pPr>
          </a:lstStyle>
          <a:p>
            <a:r>
              <a:rPr lang="it-IT" dirty="0"/>
              <a:t>FARE CLIC PER INSERIRE TITOLO SEZIONE</a:t>
            </a:r>
            <a:br>
              <a:rPr lang="it-IT" dirty="0"/>
            </a:br>
            <a:r>
              <a:rPr lang="it-IT" dirty="0"/>
              <a:t>Sottotitolo sezione</a:t>
            </a:r>
          </a:p>
        </p:txBody>
      </p:sp>
    </p:spTree>
    <p:extLst>
      <p:ext uri="{BB962C8B-B14F-4D97-AF65-F5344CB8AC3E}">
        <p14:creationId xmlns:p14="http://schemas.microsoft.com/office/powerpoint/2010/main" val="604250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paratore 2">
    <p:bg>
      <p:bgPr>
        <a:solidFill>
          <a:srgbClr val="D9D9D6"/>
        </a:solidFill>
        <a:effectLst/>
      </p:bgPr>
    </p:bg>
    <p:spTree>
      <p:nvGrpSpPr>
        <p:cNvPr id="1" name=""/>
        <p:cNvGrpSpPr/>
        <p:nvPr/>
      </p:nvGrpSpPr>
      <p:grpSpPr>
        <a:xfrm>
          <a:off x="0" y="0"/>
          <a:ext cx="0" cy="0"/>
          <a:chOff x="0" y="0"/>
          <a:chExt cx="0" cy="0"/>
        </a:xfrm>
      </p:grpSpPr>
      <p:sp>
        <p:nvSpPr>
          <p:cNvPr id="6" name="Titolo 1"/>
          <p:cNvSpPr>
            <a:spLocks noGrp="1"/>
          </p:cNvSpPr>
          <p:nvPr>
            <p:ph type="title" hasCustomPrompt="1"/>
          </p:nvPr>
        </p:nvSpPr>
        <p:spPr>
          <a:xfrm>
            <a:off x="470877" y="3299514"/>
            <a:ext cx="11261294" cy="694416"/>
          </a:xfrm>
        </p:spPr>
        <p:txBody>
          <a:bodyPr lIns="0" tIns="0" rIns="0" bIns="0" anchor="t" anchorCtr="0">
            <a:noAutofit/>
          </a:bodyPr>
          <a:lstStyle>
            <a:lvl1pPr>
              <a:defRPr sz="2000" baseline="0">
                <a:solidFill>
                  <a:srgbClr val="002E5D"/>
                </a:solidFill>
                <a:latin typeface="Verdana" charset="0"/>
                <a:ea typeface="Verdana" charset="0"/>
                <a:cs typeface="Verdana" charset="0"/>
              </a:defRPr>
            </a:lvl1pPr>
          </a:lstStyle>
          <a:p>
            <a:r>
              <a:rPr lang="it-IT" dirty="0"/>
              <a:t>FARE CLIC PER INSERIRE TITOLO SEZIONE</a:t>
            </a:r>
            <a:br>
              <a:rPr lang="it-IT" dirty="0"/>
            </a:br>
            <a:r>
              <a:rPr lang="it-IT" dirty="0"/>
              <a:t>Sottotitolo sezione</a:t>
            </a:r>
          </a:p>
        </p:txBody>
      </p:sp>
    </p:spTree>
    <p:extLst>
      <p:ext uri="{BB962C8B-B14F-4D97-AF65-F5344CB8AC3E}">
        <p14:creationId xmlns:p14="http://schemas.microsoft.com/office/powerpoint/2010/main" val="338920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uota 1">
    <p:spTree>
      <p:nvGrpSpPr>
        <p:cNvPr id="1" name=""/>
        <p:cNvGrpSpPr/>
        <p:nvPr/>
      </p:nvGrpSpPr>
      <p:grpSpPr>
        <a:xfrm>
          <a:off x="0" y="0"/>
          <a:ext cx="0" cy="0"/>
          <a:chOff x="0" y="0"/>
          <a:chExt cx="0" cy="0"/>
        </a:xfrm>
      </p:grpSpPr>
      <p:sp>
        <p:nvSpPr>
          <p:cNvPr id="8" name="Rettangolo 7"/>
          <p:cNvSpPr/>
          <p:nvPr userDrawn="1"/>
        </p:nvSpPr>
        <p:spPr>
          <a:xfrm>
            <a:off x="0" y="6222191"/>
            <a:ext cx="12192000" cy="635809"/>
          </a:xfrm>
          <a:prstGeom prst="rect">
            <a:avLst/>
          </a:prstGeom>
          <a:solidFill>
            <a:srgbClr val="28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Segnaposto data 2"/>
          <p:cNvSpPr>
            <a:spLocks noGrp="1"/>
          </p:cNvSpPr>
          <p:nvPr>
            <p:ph type="dt" sz="half" idx="10"/>
          </p:nvPr>
        </p:nvSpPr>
        <p:spPr>
          <a:xfrm>
            <a:off x="8639502" y="6474031"/>
            <a:ext cx="1442871" cy="365125"/>
          </a:xfrm>
          <a:prstGeom prst="rect">
            <a:avLst/>
          </a:prstGeom>
        </p:spPr>
        <p:txBody>
          <a:bodyPr wrap="none" lIns="0" tIns="0" rIns="0" bIns="0"/>
          <a:lstStyle>
            <a:lvl1pPr algn="r">
              <a:defRPr sz="1000" b="0" i="0">
                <a:solidFill>
                  <a:schemeClr val="bg1"/>
                </a:solidFill>
                <a:latin typeface="Verdana" charset="0"/>
                <a:ea typeface="Verdana" charset="0"/>
                <a:cs typeface="Verdana" charset="0"/>
              </a:defRPr>
            </a:lvl1pPr>
          </a:lstStyle>
          <a:p>
            <a:fld id="{34D5E6C1-5C20-4DFD-B21B-EF2DB261AFDF}" type="datetime1">
              <a:rPr lang="it-IT" smtClean="0"/>
              <a:t>21/02/2024</a:t>
            </a:fld>
            <a:endParaRPr lang="it-IT" dirty="0"/>
          </a:p>
        </p:txBody>
      </p:sp>
      <p:sp>
        <p:nvSpPr>
          <p:cNvPr id="13" name="Segnaposto numero diapositiva 4"/>
          <p:cNvSpPr>
            <a:spLocks noGrp="1"/>
          </p:cNvSpPr>
          <p:nvPr>
            <p:ph type="sldNum" sz="quarter" idx="12"/>
          </p:nvPr>
        </p:nvSpPr>
        <p:spPr>
          <a:xfrm>
            <a:off x="10266504" y="6474031"/>
            <a:ext cx="1453055" cy="365125"/>
          </a:xfrm>
          <a:prstGeom prst="rect">
            <a:avLst/>
          </a:prstGeom>
        </p:spPr>
        <p:txBody>
          <a:bodyPr lIns="0" tIns="0" rIns="0" bIns="0"/>
          <a:lstStyle>
            <a:lvl1pPr algn="r">
              <a:defRPr sz="1000" b="0" i="0">
                <a:solidFill>
                  <a:schemeClr val="bg1">
                    <a:lumMod val="95000"/>
                  </a:schemeClr>
                </a:solidFill>
                <a:latin typeface="Verdana" charset="0"/>
                <a:ea typeface="Verdana" charset="0"/>
                <a:cs typeface="Verdana" charset="0"/>
              </a:defRPr>
            </a:lvl1pPr>
          </a:lstStyle>
          <a:p>
            <a:fld id="{03E89E2B-7837-6B45-9BB2-CC8B24B0904A}" type="slidenum">
              <a:rPr lang="it-IT" smtClean="0"/>
              <a:pPr/>
              <a:t>‹N›</a:t>
            </a:fld>
            <a:endParaRPr lang="it-IT" dirty="0"/>
          </a:p>
        </p:txBody>
      </p:sp>
      <p:sp>
        <p:nvSpPr>
          <p:cNvPr id="14" name="Segnaposto contenuto 11"/>
          <p:cNvSpPr>
            <a:spLocks noGrp="1"/>
          </p:cNvSpPr>
          <p:nvPr>
            <p:ph sz="quarter" idx="14" hasCustomPrompt="1"/>
          </p:nvPr>
        </p:nvSpPr>
        <p:spPr>
          <a:xfrm>
            <a:off x="1281377" y="5793902"/>
            <a:ext cx="645579" cy="404394"/>
          </a:xfrm>
        </p:spPr>
        <p:txBody>
          <a:bodyPr>
            <a:noAutofit/>
          </a:bodyPr>
          <a:lstStyle>
            <a:lvl1pPr marL="0" indent="0">
              <a:buNone/>
              <a:defRPr sz="1000" baseline="0"/>
            </a:lvl1pPr>
          </a:lstStyle>
          <a:p>
            <a:pPr lvl="0"/>
            <a:r>
              <a:rPr lang="it-IT" dirty="0"/>
              <a:t>Fare clic per inserire logo partner</a:t>
            </a:r>
          </a:p>
        </p:txBody>
      </p:sp>
      <p:sp>
        <p:nvSpPr>
          <p:cNvPr id="15" name="Segnaposto testo 4"/>
          <p:cNvSpPr>
            <a:spLocks noGrp="1"/>
          </p:cNvSpPr>
          <p:nvPr>
            <p:ph type="body" sz="quarter" idx="15" hasCustomPrompt="1"/>
          </p:nvPr>
        </p:nvSpPr>
        <p:spPr>
          <a:xfrm>
            <a:off x="2091083" y="6473825"/>
            <a:ext cx="6364288" cy="231775"/>
          </a:xfrm>
        </p:spPr>
        <p:txBody>
          <a:bodyPr wrap="none" lIns="0" tIns="0" rIns="0" bIns="0">
            <a:noAutofit/>
          </a:bodyPr>
          <a:lstStyle>
            <a:lvl1pPr marL="0" indent="0">
              <a:buNone/>
              <a:defRPr sz="1000" b="0" i="0" baseline="0">
                <a:solidFill>
                  <a:schemeClr val="bg1">
                    <a:lumMod val="95000"/>
                  </a:schemeClr>
                </a:solidFill>
                <a:latin typeface="Verdana" charset="0"/>
                <a:ea typeface="Verdana" charset="0"/>
                <a:cs typeface="Verdana" charset="0"/>
              </a:defRPr>
            </a:lvl1pPr>
            <a:lvl2pPr marL="457200" indent="0">
              <a:buNone/>
              <a:defRPr sz="1000" b="0" i="0">
                <a:latin typeface="Verdana" charset="0"/>
                <a:ea typeface="Verdana" charset="0"/>
                <a:cs typeface="Verdana" charset="0"/>
              </a:defRPr>
            </a:lvl2pPr>
            <a:lvl3pPr marL="914400" indent="0">
              <a:buNone/>
              <a:defRPr sz="1000" b="0" i="0">
                <a:latin typeface="Verdana" charset="0"/>
                <a:ea typeface="Verdana" charset="0"/>
                <a:cs typeface="Verdana" charset="0"/>
              </a:defRPr>
            </a:lvl3pPr>
            <a:lvl4pPr marL="1371600" indent="0">
              <a:buNone/>
              <a:defRPr sz="1000" b="0" i="0">
                <a:latin typeface="Verdana" charset="0"/>
                <a:ea typeface="Verdana" charset="0"/>
                <a:cs typeface="Verdana" charset="0"/>
              </a:defRPr>
            </a:lvl4pPr>
            <a:lvl5pPr marL="1828800" indent="0">
              <a:buNone/>
              <a:defRPr sz="1000" b="0" i="0">
                <a:latin typeface="Verdana" charset="0"/>
                <a:ea typeface="Verdana" charset="0"/>
                <a:cs typeface="Verdana" charset="0"/>
              </a:defRPr>
            </a:lvl5pPr>
          </a:lstStyle>
          <a:p>
            <a:pPr lvl="0"/>
            <a:r>
              <a:rPr lang="it-IT"/>
              <a:t>FARE CLIC PER INSERIRE </a:t>
            </a:r>
            <a:r>
              <a:rPr lang="it-IT" dirty="0"/>
              <a:t>IL TITOLO DELLA PRESENTAZIONE</a:t>
            </a:r>
          </a:p>
        </p:txBody>
      </p:sp>
      <p:sp>
        <p:nvSpPr>
          <p:cNvPr id="16" name="Rettangolo 15"/>
          <p:cNvSpPr/>
          <p:nvPr userDrawn="1"/>
        </p:nvSpPr>
        <p:spPr>
          <a:xfrm>
            <a:off x="466353" y="5793902"/>
            <a:ext cx="401196" cy="855888"/>
          </a:xfrm>
          <a:prstGeom prst="rect">
            <a:avLst/>
          </a:prstGeom>
          <a:solidFill>
            <a:srgbClr val="002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7" name="Immagine 16"/>
          <p:cNvPicPr>
            <a:picLocks noChangeAspect="1"/>
          </p:cNvPicPr>
          <p:nvPr userDrawn="1"/>
        </p:nvPicPr>
        <p:blipFill>
          <a:blip r:embed="rId2"/>
          <a:stretch>
            <a:fillRect/>
          </a:stretch>
        </p:blipFill>
        <p:spPr>
          <a:xfrm>
            <a:off x="524911" y="5847087"/>
            <a:ext cx="285543" cy="57700"/>
          </a:xfrm>
          <a:prstGeom prst="rect">
            <a:avLst/>
          </a:prstGeom>
        </p:spPr>
      </p:pic>
    </p:spTree>
    <p:extLst>
      <p:ext uri="{BB962C8B-B14F-4D97-AF65-F5344CB8AC3E}">
        <p14:creationId xmlns:p14="http://schemas.microsoft.com/office/powerpoint/2010/main" val="2146309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uota 2">
    <p:spTree>
      <p:nvGrpSpPr>
        <p:cNvPr id="1" name=""/>
        <p:cNvGrpSpPr/>
        <p:nvPr/>
      </p:nvGrpSpPr>
      <p:grpSpPr>
        <a:xfrm>
          <a:off x="0" y="0"/>
          <a:ext cx="0" cy="0"/>
          <a:chOff x="0" y="0"/>
          <a:chExt cx="0" cy="0"/>
        </a:xfrm>
      </p:grpSpPr>
      <p:sp>
        <p:nvSpPr>
          <p:cNvPr id="16" name="Rettangolo 15"/>
          <p:cNvSpPr/>
          <p:nvPr userDrawn="1"/>
        </p:nvSpPr>
        <p:spPr>
          <a:xfrm>
            <a:off x="0" y="6222191"/>
            <a:ext cx="12192000" cy="635809"/>
          </a:xfrm>
          <a:prstGeom prst="rect">
            <a:avLst/>
          </a:prstGeom>
          <a:solidFill>
            <a:srgbClr val="D9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0" name="Segnaposto data 2"/>
          <p:cNvSpPr>
            <a:spLocks noGrp="1"/>
          </p:cNvSpPr>
          <p:nvPr>
            <p:ph type="dt" sz="half" idx="10"/>
          </p:nvPr>
        </p:nvSpPr>
        <p:spPr>
          <a:xfrm>
            <a:off x="8639502" y="6474031"/>
            <a:ext cx="1442871" cy="365125"/>
          </a:xfrm>
          <a:prstGeom prst="rect">
            <a:avLst/>
          </a:prstGeom>
        </p:spPr>
        <p:txBody>
          <a:bodyPr wrap="none" lIns="0" tIns="0" rIns="0" bIns="0"/>
          <a:lstStyle>
            <a:lvl1pPr algn="r">
              <a:defRPr sz="1000" b="0" i="0">
                <a:solidFill>
                  <a:srgbClr val="002E5D"/>
                </a:solidFill>
                <a:latin typeface="Verdana" charset="0"/>
                <a:ea typeface="Verdana" charset="0"/>
                <a:cs typeface="Verdana" charset="0"/>
              </a:defRPr>
            </a:lvl1pPr>
          </a:lstStyle>
          <a:p>
            <a:fld id="{FDCFA017-BA49-4B5F-905B-EC1BE67A043D}" type="datetime1">
              <a:rPr lang="it-IT" smtClean="0"/>
              <a:t>21/02/2024</a:t>
            </a:fld>
            <a:endParaRPr lang="it-IT" dirty="0"/>
          </a:p>
        </p:txBody>
      </p:sp>
      <p:sp>
        <p:nvSpPr>
          <p:cNvPr id="21" name="Segnaposto numero diapositiva 4"/>
          <p:cNvSpPr>
            <a:spLocks noGrp="1"/>
          </p:cNvSpPr>
          <p:nvPr>
            <p:ph type="sldNum" sz="quarter" idx="12"/>
          </p:nvPr>
        </p:nvSpPr>
        <p:spPr>
          <a:xfrm>
            <a:off x="10266504" y="6474031"/>
            <a:ext cx="1453055" cy="365125"/>
          </a:xfrm>
          <a:prstGeom prst="rect">
            <a:avLst/>
          </a:prstGeom>
        </p:spPr>
        <p:txBody>
          <a:bodyPr lIns="0" tIns="0" rIns="0" bIns="0"/>
          <a:lstStyle>
            <a:lvl1pPr algn="r">
              <a:defRPr sz="1000" b="0" i="0">
                <a:solidFill>
                  <a:srgbClr val="002E5D"/>
                </a:solidFill>
                <a:latin typeface="Verdana" charset="0"/>
                <a:ea typeface="Verdana" charset="0"/>
                <a:cs typeface="Verdana" charset="0"/>
              </a:defRPr>
            </a:lvl1pPr>
          </a:lstStyle>
          <a:p>
            <a:fld id="{03E89E2B-7837-6B45-9BB2-CC8B24B0904A}" type="slidenum">
              <a:rPr lang="it-IT" smtClean="0"/>
              <a:pPr/>
              <a:t>‹N›</a:t>
            </a:fld>
            <a:endParaRPr lang="it-IT" dirty="0"/>
          </a:p>
        </p:txBody>
      </p:sp>
      <p:sp>
        <p:nvSpPr>
          <p:cNvPr id="22" name="Segnaposto contenuto 11"/>
          <p:cNvSpPr>
            <a:spLocks noGrp="1"/>
          </p:cNvSpPr>
          <p:nvPr>
            <p:ph sz="quarter" idx="13" hasCustomPrompt="1"/>
          </p:nvPr>
        </p:nvSpPr>
        <p:spPr>
          <a:xfrm>
            <a:off x="1281377" y="5793902"/>
            <a:ext cx="645579" cy="404394"/>
          </a:xfrm>
        </p:spPr>
        <p:txBody>
          <a:bodyPr>
            <a:noAutofit/>
          </a:bodyPr>
          <a:lstStyle>
            <a:lvl1pPr marL="0" indent="0">
              <a:buNone/>
              <a:defRPr sz="1000" baseline="0"/>
            </a:lvl1pPr>
          </a:lstStyle>
          <a:p>
            <a:pPr lvl="0"/>
            <a:r>
              <a:rPr lang="it-IT" dirty="0"/>
              <a:t>Fare clic per inserire logo partner</a:t>
            </a:r>
          </a:p>
        </p:txBody>
      </p:sp>
      <p:sp>
        <p:nvSpPr>
          <p:cNvPr id="23" name="Segnaposto testo 4"/>
          <p:cNvSpPr>
            <a:spLocks noGrp="1"/>
          </p:cNvSpPr>
          <p:nvPr>
            <p:ph type="body" sz="quarter" idx="14" hasCustomPrompt="1"/>
          </p:nvPr>
        </p:nvSpPr>
        <p:spPr>
          <a:xfrm>
            <a:off x="2091083" y="6473825"/>
            <a:ext cx="6364288" cy="231775"/>
          </a:xfrm>
        </p:spPr>
        <p:txBody>
          <a:bodyPr wrap="none" lIns="0" tIns="0" rIns="0" bIns="0">
            <a:noAutofit/>
          </a:bodyPr>
          <a:lstStyle>
            <a:lvl1pPr marL="0" indent="0">
              <a:buNone/>
              <a:defRPr sz="1000" b="0" i="0" baseline="0">
                <a:solidFill>
                  <a:srgbClr val="002E5D"/>
                </a:solidFill>
                <a:latin typeface="Verdana" charset="0"/>
                <a:ea typeface="Verdana" charset="0"/>
                <a:cs typeface="Verdana" charset="0"/>
              </a:defRPr>
            </a:lvl1pPr>
            <a:lvl2pPr marL="457200" indent="0">
              <a:buNone/>
              <a:defRPr sz="1000" b="0" i="0">
                <a:latin typeface="Verdana" charset="0"/>
                <a:ea typeface="Verdana" charset="0"/>
                <a:cs typeface="Verdana" charset="0"/>
              </a:defRPr>
            </a:lvl2pPr>
            <a:lvl3pPr marL="914400" indent="0">
              <a:buNone/>
              <a:defRPr sz="1000" b="0" i="0">
                <a:latin typeface="Verdana" charset="0"/>
                <a:ea typeface="Verdana" charset="0"/>
                <a:cs typeface="Verdana" charset="0"/>
              </a:defRPr>
            </a:lvl3pPr>
            <a:lvl4pPr marL="1371600" indent="0">
              <a:buNone/>
              <a:defRPr sz="1000" b="0" i="0">
                <a:latin typeface="Verdana" charset="0"/>
                <a:ea typeface="Verdana" charset="0"/>
                <a:cs typeface="Verdana" charset="0"/>
              </a:defRPr>
            </a:lvl4pPr>
            <a:lvl5pPr marL="1828800" indent="0">
              <a:buNone/>
              <a:defRPr sz="1000" b="0" i="0">
                <a:latin typeface="Verdana" charset="0"/>
                <a:ea typeface="Verdana" charset="0"/>
                <a:cs typeface="Verdana" charset="0"/>
              </a:defRPr>
            </a:lvl5pPr>
          </a:lstStyle>
          <a:p>
            <a:pPr lvl="0"/>
            <a:r>
              <a:rPr lang="it-IT" dirty="0"/>
              <a:t>FARE CLIC PER INSERIRE IL TITOLO DELLA PRESENTAZIONE</a:t>
            </a:r>
          </a:p>
        </p:txBody>
      </p:sp>
      <p:sp>
        <p:nvSpPr>
          <p:cNvPr id="10" name="Rettangolo 9"/>
          <p:cNvSpPr/>
          <p:nvPr userDrawn="1"/>
        </p:nvSpPr>
        <p:spPr>
          <a:xfrm>
            <a:off x="466353" y="5793902"/>
            <a:ext cx="401196" cy="855888"/>
          </a:xfrm>
          <a:prstGeom prst="rect">
            <a:avLst/>
          </a:prstGeom>
          <a:solidFill>
            <a:srgbClr val="002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1" name="Immagine 10"/>
          <p:cNvPicPr>
            <a:picLocks noChangeAspect="1"/>
          </p:cNvPicPr>
          <p:nvPr userDrawn="1"/>
        </p:nvPicPr>
        <p:blipFill>
          <a:blip r:embed="rId2"/>
          <a:stretch>
            <a:fillRect/>
          </a:stretch>
        </p:blipFill>
        <p:spPr>
          <a:xfrm>
            <a:off x="524911" y="5847087"/>
            <a:ext cx="285543" cy="57700"/>
          </a:xfrm>
          <a:prstGeom prst="rect">
            <a:avLst/>
          </a:prstGeom>
        </p:spPr>
      </p:pic>
    </p:spTree>
    <p:extLst>
      <p:ext uri="{BB962C8B-B14F-4D97-AF65-F5344CB8AC3E}">
        <p14:creationId xmlns:p14="http://schemas.microsoft.com/office/powerpoint/2010/main" val="520084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titolo 2">
    <p:spTree>
      <p:nvGrpSpPr>
        <p:cNvPr id="1" name=""/>
        <p:cNvGrpSpPr/>
        <p:nvPr/>
      </p:nvGrpSpPr>
      <p:grpSpPr>
        <a:xfrm>
          <a:off x="0" y="0"/>
          <a:ext cx="0" cy="0"/>
          <a:chOff x="0" y="0"/>
          <a:chExt cx="0" cy="0"/>
        </a:xfrm>
      </p:grpSpPr>
      <p:sp>
        <p:nvSpPr>
          <p:cNvPr id="22" name="Rettangolo 21"/>
          <p:cNvSpPr/>
          <p:nvPr userDrawn="1"/>
        </p:nvSpPr>
        <p:spPr>
          <a:xfrm>
            <a:off x="0" y="3446585"/>
            <a:ext cx="12192000" cy="3411415"/>
          </a:xfrm>
          <a:prstGeom prst="rect">
            <a:avLst/>
          </a:prstGeom>
          <a:solidFill>
            <a:srgbClr val="28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3" name="Rettangolo 22"/>
          <p:cNvSpPr/>
          <p:nvPr userDrawn="1"/>
        </p:nvSpPr>
        <p:spPr>
          <a:xfrm>
            <a:off x="1290754" y="1903864"/>
            <a:ext cx="1445135" cy="3082958"/>
          </a:xfrm>
          <a:prstGeom prst="rect">
            <a:avLst/>
          </a:prstGeom>
          <a:solidFill>
            <a:srgbClr val="002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Segnaposto contenuto 11"/>
          <p:cNvSpPr>
            <a:spLocks noGrp="1"/>
          </p:cNvSpPr>
          <p:nvPr>
            <p:ph sz="quarter" idx="13" hasCustomPrompt="1"/>
          </p:nvPr>
        </p:nvSpPr>
        <p:spPr>
          <a:xfrm>
            <a:off x="8644148" y="1910258"/>
            <a:ext cx="1446212" cy="1449387"/>
          </a:xfrm>
        </p:spPr>
        <p:txBody>
          <a:bodyPr>
            <a:normAutofit/>
          </a:bodyPr>
          <a:lstStyle>
            <a:lvl1pPr marL="0" indent="0">
              <a:buNone/>
              <a:defRPr sz="1200" baseline="0"/>
            </a:lvl1pPr>
          </a:lstStyle>
          <a:p>
            <a:pPr lvl="0"/>
            <a:r>
              <a:rPr lang="it-IT" dirty="0"/>
              <a:t>Fare clic per inserire logo partner</a:t>
            </a:r>
          </a:p>
        </p:txBody>
      </p:sp>
      <p:pic>
        <p:nvPicPr>
          <p:cNvPr id="18" name="Immagine 17"/>
          <p:cNvPicPr>
            <a:picLocks noChangeAspect="1"/>
          </p:cNvPicPr>
          <p:nvPr userDrawn="1"/>
        </p:nvPicPr>
        <p:blipFill>
          <a:blip r:embed="rId2"/>
          <a:stretch>
            <a:fillRect/>
          </a:stretch>
        </p:blipFill>
        <p:spPr>
          <a:xfrm>
            <a:off x="1501684" y="2095441"/>
            <a:ext cx="1028544" cy="207840"/>
          </a:xfrm>
          <a:prstGeom prst="rect">
            <a:avLst/>
          </a:prstGeom>
        </p:spPr>
      </p:pic>
      <p:sp>
        <p:nvSpPr>
          <p:cNvPr id="19" name="Titolo 1"/>
          <p:cNvSpPr>
            <a:spLocks noGrp="1"/>
          </p:cNvSpPr>
          <p:nvPr>
            <p:ph type="ctrTitle" hasCustomPrompt="1"/>
          </p:nvPr>
        </p:nvSpPr>
        <p:spPr>
          <a:xfrm>
            <a:off x="2926499" y="2028165"/>
            <a:ext cx="5534876" cy="1323278"/>
          </a:xfrm>
        </p:spPr>
        <p:txBody>
          <a:bodyPr lIns="0" tIns="0" rIns="0" bIns="0" anchor="t" anchorCtr="0">
            <a:noAutofit/>
          </a:bodyPr>
          <a:lstStyle>
            <a:lvl1pPr algn="l">
              <a:lnSpc>
                <a:spcPts val="2700"/>
              </a:lnSpc>
              <a:defRPr lang="it-IT" sz="2200" kern="1200" baseline="0" dirty="0" smtClean="0">
                <a:solidFill>
                  <a:srgbClr val="002E5D"/>
                </a:solidFill>
                <a:latin typeface="Verdana" charset="0"/>
                <a:ea typeface="Verdana" charset="0"/>
                <a:cs typeface="Verdana" charset="0"/>
              </a:defRPr>
            </a:lvl1pPr>
          </a:lstStyle>
          <a:p>
            <a:r>
              <a:rPr lang="it-IT" dirty="0"/>
              <a:t>FARE CLIC PER INSERIRE IL TITOLO DELLA PRESENTAZIONE</a:t>
            </a:r>
          </a:p>
        </p:txBody>
      </p:sp>
      <p:sp>
        <p:nvSpPr>
          <p:cNvPr id="20" name="Segnaposto testo 3"/>
          <p:cNvSpPr>
            <a:spLocks noGrp="1"/>
          </p:cNvSpPr>
          <p:nvPr>
            <p:ph type="body" sz="quarter" idx="14" hasCustomPrompt="1"/>
          </p:nvPr>
        </p:nvSpPr>
        <p:spPr>
          <a:xfrm>
            <a:off x="2927273" y="1070000"/>
            <a:ext cx="4719909" cy="646383"/>
          </a:xfrm>
        </p:spPr>
        <p:txBody>
          <a:bodyPr wrap="none" lIns="0" tIns="0" rIns="0" bIns="0" anchor="t" anchorCtr="0">
            <a:noAutofit/>
          </a:bodyPr>
          <a:lstStyle>
            <a:lvl1pPr marL="0" indent="0">
              <a:buNone/>
              <a:defRPr sz="1800" b="0" i="0">
                <a:solidFill>
                  <a:srgbClr val="0C2E5C"/>
                </a:solidFill>
                <a:latin typeface="Verdana"/>
                <a:cs typeface="Verdana"/>
              </a:defRPr>
            </a:lvl1pPr>
          </a:lstStyle>
          <a:p>
            <a:pPr lvl="0"/>
            <a:r>
              <a:rPr lang="it-IT" dirty="0"/>
              <a:t>Fare clic per inserire il relatore</a:t>
            </a:r>
          </a:p>
        </p:txBody>
      </p:sp>
      <p:sp>
        <p:nvSpPr>
          <p:cNvPr id="21" name="Segnaposto testo 3"/>
          <p:cNvSpPr>
            <a:spLocks noGrp="1"/>
          </p:cNvSpPr>
          <p:nvPr>
            <p:ph type="body" sz="quarter" idx="15" hasCustomPrompt="1"/>
          </p:nvPr>
        </p:nvSpPr>
        <p:spPr>
          <a:xfrm>
            <a:off x="2927273" y="715645"/>
            <a:ext cx="4719909" cy="235221"/>
          </a:xfrm>
        </p:spPr>
        <p:txBody>
          <a:bodyPr wrap="none" lIns="0" tIns="0" rIns="0" bIns="0" anchor="t" anchorCtr="0">
            <a:noAutofit/>
          </a:bodyPr>
          <a:lstStyle>
            <a:lvl1pPr marL="0" indent="0">
              <a:buNone/>
              <a:defRPr sz="1800" b="0" i="0">
                <a:solidFill>
                  <a:srgbClr val="0C2E5C"/>
                </a:solidFill>
                <a:latin typeface="Verdana"/>
                <a:cs typeface="Verdana"/>
              </a:defRPr>
            </a:lvl1pPr>
          </a:lstStyle>
          <a:p>
            <a:pPr lvl="0"/>
            <a:r>
              <a:rPr lang="it-IT" dirty="0"/>
              <a:t>Fare clic per inserire luogo e data</a:t>
            </a:r>
          </a:p>
        </p:txBody>
      </p:sp>
    </p:spTree>
    <p:extLst>
      <p:ext uri="{BB962C8B-B14F-4D97-AF65-F5344CB8AC3E}">
        <p14:creationId xmlns:p14="http://schemas.microsoft.com/office/powerpoint/2010/main" val="143653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titolo 3">
    <p:spTree>
      <p:nvGrpSpPr>
        <p:cNvPr id="1" name=""/>
        <p:cNvGrpSpPr/>
        <p:nvPr/>
      </p:nvGrpSpPr>
      <p:grpSpPr>
        <a:xfrm>
          <a:off x="0" y="0"/>
          <a:ext cx="0" cy="0"/>
          <a:chOff x="0" y="0"/>
          <a:chExt cx="0" cy="0"/>
        </a:xfrm>
      </p:grpSpPr>
      <p:sp>
        <p:nvSpPr>
          <p:cNvPr id="22" name="Rettangolo 21"/>
          <p:cNvSpPr/>
          <p:nvPr userDrawn="1"/>
        </p:nvSpPr>
        <p:spPr>
          <a:xfrm>
            <a:off x="0" y="3446585"/>
            <a:ext cx="12192000" cy="3411415"/>
          </a:xfrm>
          <a:prstGeom prst="rect">
            <a:avLst/>
          </a:prstGeom>
          <a:solidFill>
            <a:srgbClr val="D9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Segnaposto contenuto 11"/>
          <p:cNvSpPr>
            <a:spLocks noGrp="1"/>
          </p:cNvSpPr>
          <p:nvPr>
            <p:ph sz="quarter" idx="13" hasCustomPrompt="1"/>
          </p:nvPr>
        </p:nvSpPr>
        <p:spPr>
          <a:xfrm>
            <a:off x="8644148" y="1910258"/>
            <a:ext cx="1446212" cy="1449387"/>
          </a:xfrm>
        </p:spPr>
        <p:txBody>
          <a:bodyPr>
            <a:normAutofit/>
          </a:bodyPr>
          <a:lstStyle>
            <a:lvl1pPr marL="0" indent="0">
              <a:buNone/>
              <a:defRPr sz="1200" baseline="0"/>
            </a:lvl1pPr>
          </a:lstStyle>
          <a:p>
            <a:pPr lvl="0"/>
            <a:r>
              <a:rPr lang="it-IT" dirty="0"/>
              <a:t>Fare clic per inserire logo partner</a:t>
            </a:r>
          </a:p>
        </p:txBody>
      </p:sp>
      <p:sp>
        <p:nvSpPr>
          <p:cNvPr id="19" name="Titolo 1"/>
          <p:cNvSpPr>
            <a:spLocks noGrp="1"/>
          </p:cNvSpPr>
          <p:nvPr>
            <p:ph type="ctrTitle" hasCustomPrompt="1"/>
          </p:nvPr>
        </p:nvSpPr>
        <p:spPr>
          <a:xfrm>
            <a:off x="2926499" y="2028165"/>
            <a:ext cx="5534876" cy="1323278"/>
          </a:xfrm>
        </p:spPr>
        <p:txBody>
          <a:bodyPr lIns="0" tIns="0" rIns="0" bIns="0" anchor="t" anchorCtr="0">
            <a:noAutofit/>
          </a:bodyPr>
          <a:lstStyle>
            <a:lvl1pPr algn="l">
              <a:lnSpc>
                <a:spcPts val="2700"/>
              </a:lnSpc>
              <a:defRPr lang="it-IT" sz="2200" kern="1200" baseline="0" dirty="0" smtClean="0">
                <a:solidFill>
                  <a:srgbClr val="002E5D"/>
                </a:solidFill>
                <a:latin typeface="Verdana" charset="0"/>
                <a:ea typeface="Verdana" charset="0"/>
                <a:cs typeface="Verdana" charset="0"/>
              </a:defRPr>
            </a:lvl1pPr>
          </a:lstStyle>
          <a:p>
            <a:r>
              <a:rPr lang="it-IT" dirty="0"/>
              <a:t>FARE CLIC PER INSERIRE IL TITOLO DELLA PRESENTAZIONE</a:t>
            </a:r>
          </a:p>
        </p:txBody>
      </p:sp>
      <p:sp>
        <p:nvSpPr>
          <p:cNvPr id="11" name="Rettangolo 10"/>
          <p:cNvSpPr/>
          <p:nvPr userDrawn="1"/>
        </p:nvSpPr>
        <p:spPr>
          <a:xfrm>
            <a:off x="1290754" y="1910258"/>
            <a:ext cx="1445135" cy="3082958"/>
          </a:xfrm>
          <a:prstGeom prst="rect">
            <a:avLst/>
          </a:prstGeom>
          <a:solidFill>
            <a:srgbClr val="002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0" name="Segnaposto testo 3"/>
          <p:cNvSpPr>
            <a:spLocks noGrp="1"/>
          </p:cNvSpPr>
          <p:nvPr>
            <p:ph type="body" sz="quarter" idx="14" hasCustomPrompt="1"/>
          </p:nvPr>
        </p:nvSpPr>
        <p:spPr>
          <a:xfrm>
            <a:off x="2927273" y="1070000"/>
            <a:ext cx="4719909" cy="646383"/>
          </a:xfrm>
        </p:spPr>
        <p:txBody>
          <a:bodyPr wrap="none" lIns="0" tIns="0" rIns="0" bIns="0" anchor="t" anchorCtr="0">
            <a:noAutofit/>
          </a:bodyPr>
          <a:lstStyle>
            <a:lvl1pPr marL="0" indent="0">
              <a:buNone/>
              <a:defRPr sz="1800" b="0" i="0">
                <a:solidFill>
                  <a:srgbClr val="0C2E5C"/>
                </a:solidFill>
                <a:latin typeface="Verdana"/>
                <a:cs typeface="Verdana"/>
              </a:defRPr>
            </a:lvl1pPr>
          </a:lstStyle>
          <a:p>
            <a:pPr lvl="0"/>
            <a:r>
              <a:rPr lang="it-IT" dirty="0"/>
              <a:t>Fare clic per inserire il relatore</a:t>
            </a:r>
          </a:p>
        </p:txBody>
      </p:sp>
      <p:sp>
        <p:nvSpPr>
          <p:cNvPr id="21" name="Segnaposto testo 3"/>
          <p:cNvSpPr>
            <a:spLocks noGrp="1"/>
          </p:cNvSpPr>
          <p:nvPr>
            <p:ph type="body" sz="quarter" idx="15" hasCustomPrompt="1"/>
          </p:nvPr>
        </p:nvSpPr>
        <p:spPr>
          <a:xfrm>
            <a:off x="2927273" y="715645"/>
            <a:ext cx="4719909" cy="235221"/>
          </a:xfrm>
        </p:spPr>
        <p:txBody>
          <a:bodyPr wrap="none" lIns="0" tIns="0" rIns="0" bIns="0" anchor="t" anchorCtr="0">
            <a:noAutofit/>
          </a:bodyPr>
          <a:lstStyle>
            <a:lvl1pPr marL="0" indent="0">
              <a:buNone/>
              <a:defRPr sz="1800" b="0" i="0">
                <a:solidFill>
                  <a:srgbClr val="0C2E5C"/>
                </a:solidFill>
                <a:latin typeface="Verdana"/>
                <a:cs typeface="Verdana"/>
              </a:defRPr>
            </a:lvl1pPr>
          </a:lstStyle>
          <a:p>
            <a:pPr lvl="0"/>
            <a:r>
              <a:rPr lang="it-IT" dirty="0"/>
              <a:t>Fare clic per inserire luogo e data</a:t>
            </a:r>
          </a:p>
        </p:txBody>
      </p:sp>
      <p:pic>
        <p:nvPicPr>
          <p:cNvPr id="18" name="Immagine 17"/>
          <p:cNvPicPr>
            <a:picLocks noChangeAspect="1"/>
          </p:cNvPicPr>
          <p:nvPr userDrawn="1"/>
        </p:nvPicPr>
        <p:blipFill>
          <a:blip r:embed="rId2"/>
          <a:stretch>
            <a:fillRect/>
          </a:stretch>
        </p:blipFill>
        <p:spPr>
          <a:xfrm>
            <a:off x="1501684" y="2095441"/>
            <a:ext cx="1028544" cy="207840"/>
          </a:xfrm>
          <a:prstGeom prst="rect">
            <a:avLst/>
          </a:prstGeom>
        </p:spPr>
      </p:pic>
    </p:spTree>
    <p:extLst>
      <p:ext uri="{BB962C8B-B14F-4D97-AF65-F5344CB8AC3E}">
        <p14:creationId xmlns:p14="http://schemas.microsoft.com/office/powerpoint/2010/main" val="1937589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a titolo 4">
    <p:spTree>
      <p:nvGrpSpPr>
        <p:cNvPr id="1" name=""/>
        <p:cNvGrpSpPr/>
        <p:nvPr/>
      </p:nvGrpSpPr>
      <p:grpSpPr>
        <a:xfrm>
          <a:off x="0" y="0"/>
          <a:ext cx="0" cy="0"/>
          <a:chOff x="0" y="0"/>
          <a:chExt cx="0" cy="0"/>
        </a:xfrm>
      </p:grpSpPr>
      <p:sp>
        <p:nvSpPr>
          <p:cNvPr id="12" name="Segnaposto contenuto 11"/>
          <p:cNvSpPr>
            <a:spLocks noGrp="1"/>
          </p:cNvSpPr>
          <p:nvPr>
            <p:ph sz="quarter" idx="13" hasCustomPrompt="1"/>
          </p:nvPr>
        </p:nvSpPr>
        <p:spPr>
          <a:xfrm>
            <a:off x="8644148" y="1910258"/>
            <a:ext cx="1446212" cy="1449387"/>
          </a:xfrm>
        </p:spPr>
        <p:txBody>
          <a:bodyPr>
            <a:normAutofit/>
          </a:bodyPr>
          <a:lstStyle>
            <a:lvl1pPr marL="0" indent="0">
              <a:buNone/>
              <a:defRPr sz="1200" baseline="0"/>
            </a:lvl1pPr>
          </a:lstStyle>
          <a:p>
            <a:pPr lvl="0"/>
            <a:r>
              <a:rPr lang="it-IT" dirty="0"/>
              <a:t>Fare clic per inserire logo partner</a:t>
            </a:r>
          </a:p>
        </p:txBody>
      </p:sp>
      <p:sp>
        <p:nvSpPr>
          <p:cNvPr id="8" name="Rettangolo 7"/>
          <p:cNvSpPr/>
          <p:nvPr userDrawn="1"/>
        </p:nvSpPr>
        <p:spPr>
          <a:xfrm>
            <a:off x="1290754" y="1903863"/>
            <a:ext cx="1445135" cy="3082959"/>
          </a:xfrm>
          <a:prstGeom prst="rect">
            <a:avLst/>
          </a:prstGeom>
          <a:solidFill>
            <a:srgbClr val="002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Titolo 1"/>
          <p:cNvSpPr>
            <a:spLocks noGrp="1"/>
          </p:cNvSpPr>
          <p:nvPr>
            <p:ph type="ctrTitle" hasCustomPrompt="1"/>
          </p:nvPr>
        </p:nvSpPr>
        <p:spPr>
          <a:xfrm>
            <a:off x="2926499" y="2028165"/>
            <a:ext cx="5534876" cy="1323278"/>
          </a:xfrm>
        </p:spPr>
        <p:txBody>
          <a:bodyPr lIns="0" tIns="0" rIns="0" bIns="0" anchor="t" anchorCtr="0">
            <a:noAutofit/>
          </a:bodyPr>
          <a:lstStyle>
            <a:lvl1pPr algn="l">
              <a:lnSpc>
                <a:spcPts val="2700"/>
              </a:lnSpc>
              <a:defRPr lang="it-IT" sz="2200" kern="1200" baseline="0" dirty="0" smtClean="0">
                <a:solidFill>
                  <a:srgbClr val="002E5D"/>
                </a:solidFill>
                <a:latin typeface="Verdana" charset="0"/>
                <a:ea typeface="Verdana" charset="0"/>
                <a:cs typeface="Verdana" charset="0"/>
              </a:defRPr>
            </a:lvl1pPr>
          </a:lstStyle>
          <a:p>
            <a:r>
              <a:rPr lang="it-IT" dirty="0"/>
              <a:t>FARE CLIC PER INSERIRE IL TITOLO DELLA PRESENTAZIONE</a:t>
            </a:r>
          </a:p>
        </p:txBody>
      </p:sp>
      <p:sp>
        <p:nvSpPr>
          <p:cNvPr id="4" name="Segnaposto testo 3"/>
          <p:cNvSpPr>
            <a:spLocks noGrp="1"/>
          </p:cNvSpPr>
          <p:nvPr>
            <p:ph type="body" sz="quarter" idx="14" hasCustomPrompt="1"/>
          </p:nvPr>
        </p:nvSpPr>
        <p:spPr>
          <a:xfrm>
            <a:off x="2927273" y="1070000"/>
            <a:ext cx="4719909" cy="646383"/>
          </a:xfrm>
        </p:spPr>
        <p:txBody>
          <a:bodyPr wrap="none" lIns="0" tIns="0" rIns="0" bIns="0" anchor="t" anchorCtr="0">
            <a:noAutofit/>
          </a:bodyPr>
          <a:lstStyle>
            <a:lvl1pPr marL="0" indent="0">
              <a:buNone/>
              <a:defRPr sz="1800" b="0" i="0">
                <a:solidFill>
                  <a:srgbClr val="0C2E5C"/>
                </a:solidFill>
                <a:latin typeface="Verdana"/>
                <a:cs typeface="Verdana"/>
              </a:defRPr>
            </a:lvl1pPr>
          </a:lstStyle>
          <a:p>
            <a:pPr lvl="0"/>
            <a:r>
              <a:rPr lang="it-IT" dirty="0"/>
              <a:t>Fare clic per inserire il relatore</a:t>
            </a:r>
          </a:p>
        </p:txBody>
      </p:sp>
      <p:sp>
        <p:nvSpPr>
          <p:cNvPr id="10" name="Segnaposto testo 3"/>
          <p:cNvSpPr>
            <a:spLocks noGrp="1"/>
          </p:cNvSpPr>
          <p:nvPr>
            <p:ph type="body" sz="quarter" idx="15" hasCustomPrompt="1"/>
          </p:nvPr>
        </p:nvSpPr>
        <p:spPr>
          <a:xfrm>
            <a:off x="2927273" y="715645"/>
            <a:ext cx="4719909" cy="235221"/>
          </a:xfrm>
        </p:spPr>
        <p:txBody>
          <a:bodyPr wrap="none" lIns="0" tIns="0" rIns="0" bIns="0" anchor="t" anchorCtr="0">
            <a:noAutofit/>
          </a:bodyPr>
          <a:lstStyle>
            <a:lvl1pPr marL="0" indent="0">
              <a:buNone/>
              <a:defRPr sz="1800" b="0" i="0">
                <a:solidFill>
                  <a:srgbClr val="0C2E5C"/>
                </a:solidFill>
                <a:latin typeface="Verdana"/>
                <a:cs typeface="Verdana"/>
              </a:defRPr>
            </a:lvl1pPr>
          </a:lstStyle>
          <a:p>
            <a:pPr lvl="0"/>
            <a:r>
              <a:rPr lang="it-IT" dirty="0"/>
              <a:t>Fare clic per inserire luogo e data</a:t>
            </a:r>
          </a:p>
        </p:txBody>
      </p:sp>
      <p:pic>
        <p:nvPicPr>
          <p:cNvPr id="11" name="Immagine 10"/>
          <p:cNvPicPr>
            <a:picLocks noChangeAspect="1"/>
          </p:cNvPicPr>
          <p:nvPr userDrawn="1"/>
        </p:nvPicPr>
        <p:blipFill>
          <a:blip r:embed="rId2"/>
          <a:stretch>
            <a:fillRect/>
          </a:stretch>
        </p:blipFill>
        <p:spPr>
          <a:xfrm>
            <a:off x="1501684" y="2095441"/>
            <a:ext cx="1026490" cy="388258"/>
          </a:xfrm>
          <a:prstGeom prst="rect">
            <a:avLst/>
          </a:prstGeom>
        </p:spPr>
      </p:pic>
    </p:spTree>
    <p:extLst>
      <p:ext uri="{BB962C8B-B14F-4D97-AF65-F5344CB8AC3E}">
        <p14:creationId xmlns:p14="http://schemas.microsoft.com/office/powerpoint/2010/main" val="208638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a titolo 5">
    <p:spTree>
      <p:nvGrpSpPr>
        <p:cNvPr id="1" name=""/>
        <p:cNvGrpSpPr/>
        <p:nvPr/>
      </p:nvGrpSpPr>
      <p:grpSpPr>
        <a:xfrm>
          <a:off x="0" y="0"/>
          <a:ext cx="0" cy="0"/>
          <a:chOff x="0" y="0"/>
          <a:chExt cx="0" cy="0"/>
        </a:xfrm>
      </p:grpSpPr>
      <p:sp>
        <p:nvSpPr>
          <p:cNvPr id="22" name="Rettangolo 21"/>
          <p:cNvSpPr/>
          <p:nvPr userDrawn="1"/>
        </p:nvSpPr>
        <p:spPr>
          <a:xfrm>
            <a:off x="0" y="3446585"/>
            <a:ext cx="12192000" cy="3411415"/>
          </a:xfrm>
          <a:prstGeom prst="rect">
            <a:avLst/>
          </a:prstGeom>
          <a:solidFill>
            <a:srgbClr val="28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1" name="Rettangolo 10"/>
          <p:cNvSpPr/>
          <p:nvPr userDrawn="1"/>
        </p:nvSpPr>
        <p:spPr>
          <a:xfrm>
            <a:off x="1290754" y="1903864"/>
            <a:ext cx="1445135" cy="3082958"/>
          </a:xfrm>
          <a:prstGeom prst="rect">
            <a:avLst/>
          </a:prstGeom>
          <a:solidFill>
            <a:srgbClr val="002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Segnaposto contenuto 11"/>
          <p:cNvSpPr>
            <a:spLocks noGrp="1"/>
          </p:cNvSpPr>
          <p:nvPr>
            <p:ph sz="quarter" idx="13" hasCustomPrompt="1"/>
          </p:nvPr>
        </p:nvSpPr>
        <p:spPr>
          <a:xfrm>
            <a:off x="8644148" y="1910258"/>
            <a:ext cx="1446212" cy="1449387"/>
          </a:xfrm>
        </p:spPr>
        <p:txBody>
          <a:bodyPr>
            <a:normAutofit/>
          </a:bodyPr>
          <a:lstStyle>
            <a:lvl1pPr marL="0" indent="0">
              <a:buNone/>
              <a:defRPr sz="1200" baseline="0"/>
            </a:lvl1pPr>
          </a:lstStyle>
          <a:p>
            <a:pPr lvl="0"/>
            <a:r>
              <a:rPr lang="it-IT" dirty="0"/>
              <a:t>Fare clic per inserire logo partner</a:t>
            </a:r>
          </a:p>
        </p:txBody>
      </p:sp>
      <p:sp>
        <p:nvSpPr>
          <p:cNvPr id="19" name="Titolo 1"/>
          <p:cNvSpPr>
            <a:spLocks noGrp="1"/>
          </p:cNvSpPr>
          <p:nvPr>
            <p:ph type="ctrTitle" hasCustomPrompt="1"/>
          </p:nvPr>
        </p:nvSpPr>
        <p:spPr>
          <a:xfrm>
            <a:off x="2926499" y="2028165"/>
            <a:ext cx="5534876" cy="1323278"/>
          </a:xfrm>
        </p:spPr>
        <p:txBody>
          <a:bodyPr lIns="0" tIns="0" rIns="0" bIns="0" anchor="t" anchorCtr="0">
            <a:noAutofit/>
          </a:bodyPr>
          <a:lstStyle>
            <a:lvl1pPr algn="l">
              <a:lnSpc>
                <a:spcPts val="2700"/>
              </a:lnSpc>
              <a:defRPr lang="it-IT" sz="2200" kern="1200" baseline="0" dirty="0" smtClean="0">
                <a:solidFill>
                  <a:srgbClr val="002E5D"/>
                </a:solidFill>
                <a:latin typeface="Verdana" charset="0"/>
                <a:ea typeface="Verdana" charset="0"/>
                <a:cs typeface="Verdana" charset="0"/>
              </a:defRPr>
            </a:lvl1pPr>
          </a:lstStyle>
          <a:p>
            <a:r>
              <a:rPr lang="it-IT" dirty="0"/>
              <a:t>FARE CLIC PER INSERIRE IL TITOLO DELLA PRESENTAZIONE</a:t>
            </a:r>
          </a:p>
        </p:txBody>
      </p:sp>
      <p:sp>
        <p:nvSpPr>
          <p:cNvPr id="20" name="Segnaposto testo 3"/>
          <p:cNvSpPr>
            <a:spLocks noGrp="1"/>
          </p:cNvSpPr>
          <p:nvPr>
            <p:ph type="body" sz="quarter" idx="14" hasCustomPrompt="1"/>
          </p:nvPr>
        </p:nvSpPr>
        <p:spPr>
          <a:xfrm>
            <a:off x="2927273" y="1070000"/>
            <a:ext cx="4719909" cy="646383"/>
          </a:xfrm>
        </p:spPr>
        <p:txBody>
          <a:bodyPr wrap="none" lIns="0" tIns="0" rIns="0" bIns="0" anchor="t" anchorCtr="0">
            <a:noAutofit/>
          </a:bodyPr>
          <a:lstStyle>
            <a:lvl1pPr marL="0" indent="0">
              <a:buNone/>
              <a:defRPr sz="1800" b="0" i="0">
                <a:solidFill>
                  <a:srgbClr val="0C2E5C"/>
                </a:solidFill>
                <a:latin typeface="Verdana"/>
                <a:cs typeface="Verdana"/>
              </a:defRPr>
            </a:lvl1pPr>
          </a:lstStyle>
          <a:p>
            <a:pPr lvl="0"/>
            <a:r>
              <a:rPr lang="it-IT" dirty="0"/>
              <a:t>Fare clic per inserire il relatore</a:t>
            </a:r>
          </a:p>
        </p:txBody>
      </p:sp>
      <p:sp>
        <p:nvSpPr>
          <p:cNvPr id="21" name="Segnaposto testo 3"/>
          <p:cNvSpPr>
            <a:spLocks noGrp="1"/>
          </p:cNvSpPr>
          <p:nvPr>
            <p:ph type="body" sz="quarter" idx="15" hasCustomPrompt="1"/>
          </p:nvPr>
        </p:nvSpPr>
        <p:spPr>
          <a:xfrm>
            <a:off x="2927273" y="715645"/>
            <a:ext cx="4719909" cy="235221"/>
          </a:xfrm>
        </p:spPr>
        <p:txBody>
          <a:bodyPr wrap="none" lIns="0" tIns="0" rIns="0" bIns="0" anchor="t" anchorCtr="0">
            <a:noAutofit/>
          </a:bodyPr>
          <a:lstStyle>
            <a:lvl1pPr marL="0" indent="0">
              <a:buNone/>
              <a:defRPr sz="1800" b="0" i="0">
                <a:solidFill>
                  <a:srgbClr val="0C2E5C"/>
                </a:solidFill>
                <a:latin typeface="Verdana"/>
                <a:cs typeface="Verdana"/>
              </a:defRPr>
            </a:lvl1pPr>
          </a:lstStyle>
          <a:p>
            <a:pPr lvl="0"/>
            <a:r>
              <a:rPr lang="it-IT" dirty="0"/>
              <a:t>Fare clic per inserire luogo e data</a:t>
            </a:r>
          </a:p>
        </p:txBody>
      </p:sp>
      <p:pic>
        <p:nvPicPr>
          <p:cNvPr id="10" name="Immagine 9"/>
          <p:cNvPicPr>
            <a:picLocks noChangeAspect="1"/>
          </p:cNvPicPr>
          <p:nvPr userDrawn="1"/>
        </p:nvPicPr>
        <p:blipFill>
          <a:blip r:embed="rId2"/>
          <a:stretch>
            <a:fillRect/>
          </a:stretch>
        </p:blipFill>
        <p:spPr>
          <a:xfrm>
            <a:off x="1501684" y="2095441"/>
            <a:ext cx="1026490" cy="388258"/>
          </a:xfrm>
          <a:prstGeom prst="rect">
            <a:avLst/>
          </a:prstGeom>
        </p:spPr>
      </p:pic>
    </p:spTree>
    <p:extLst>
      <p:ext uri="{BB962C8B-B14F-4D97-AF65-F5344CB8AC3E}">
        <p14:creationId xmlns:p14="http://schemas.microsoft.com/office/powerpoint/2010/main" val="996081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a titolo 6">
    <p:spTree>
      <p:nvGrpSpPr>
        <p:cNvPr id="1" name=""/>
        <p:cNvGrpSpPr/>
        <p:nvPr/>
      </p:nvGrpSpPr>
      <p:grpSpPr>
        <a:xfrm>
          <a:off x="0" y="0"/>
          <a:ext cx="0" cy="0"/>
          <a:chOff x="0" y="0"/>
          <a:chExt cx="0" cy="0"/>
        </a:xfrm>
      </p:grpSpPr>
      <p:sp>
        <p:nvSpPr>
          <p:cNvPr id="22" name="Rettangolo 21"/>
          <p:cNvSpPr/>
          <p:nvPr userDrawn="1"/>
        </p:nvSpPr>
        <p:spPr>
          <a:xfrm>
            <a:off x="0" y="3446585"/>
            <a:ext cx="12192000" cy="3411415"/>
          </a:xfrm>
          <a:prstGeom prst="rect">
            <a:avLst/>
          </a:prstGeom>
          <a:solidFill>
            <a:srgbClr val="D9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Segnaposto contenuto 11"/>
          <p:cNvSpPr>
            <a:spLocks noGrp="1"/>
          </p:cNvSpPr>
          <p:nvPr>
            <p:ph sz="quarter" idx="13" hasCustomPrompt="1"/>
          </p:nvPr>
        </p:nvSpPr>
        <p:spPr>
          <a:xfrm>
            <a:off x="8644148" y="1910258"/>
            <a:ext cx="1446212" cy="1449387"/>
          </a:xfrm>
        </p:spPr>
        <p:txBody>
          <a:bodyPr>
            <a:normAutofit/>
          </a:bodyPr>
          <a:lstStyle>
            <a:lvl1pPr marL="0" indent="0">
              <a:buNone/>
              <a:defRPr sz="1200" baseline="0"/>
            </a:lvl1pPr>
          </a:lstStyle>
          <a:p>
            <a:pPr lvl="0"/>
            <a:r>
              <a:rPr lang="it-IT" dirty="0"/>
              <a:t>Fare clic per inserire logo partner</a:t>
            </a:r>
          </a:p>
        </p:txBody>
      </p:sp>
      <p:sp>
        <p:nvSpPr>
          <p:cNvPr id="19" name="Titolo 1"/>
          <p:cNvSpPr>
            <a:spLocks noGrp="1"/>
          </p:cNvSpPr>
          <p:nvPr>
            <p:ph type="ctrTitle" hasCustomPrompt="1"/>
          </p:nvPr>
        </p:nvSpPr>
        <p:spPr>
          <a:xfrm>
            <a:off x="2926499" y="2028165"/>
            <a:ext cx="5534876" cy="1323278"/>
          </a:xfrm>
        </p:spPr>
        <p:txBody>
          <a:bodyPr lIns="0" tIns="0" rIns="0" bIns="0" anchor="t" anchorCtr="0">
            <a:noAutofit/>
          </a:bodyPr>
          <a:lstStyle>
            <a:lvl1pPr algn="l">
              <a:lnSpc>
                <a:spcPts val="2700"/>
              </a:lnSpc>
              <a:defRPr lang="it-IT" sz="2200" kern="1200" baseline="0" dirty="0" smtClean="0">
                <a:solidFill>
                  <a:srgbClr val="002E5D"/>
                </a:solidFill>
                <a:latin typeface="Verdana" charset="0"/>
                <a:ea typeface="Verdana" charset="0"/>
                <a:cs typeface="Verdana" charset="0"/>
              </a:defRPr>
            </a:lvl1pPr>
          </a:lstStyle>
          <a:p>
            <a:r>
              <a:rPr lang="it-IT" dirty="0"/>
              <a:t>FARE CLIC PER INSERIRE IL TITOLO DELLA PRESENTAZIONE</a:t>
            </a:r>
          </a:p>
        </p:txBody>
      </p:sp>
      <p:sp>
        <p:nvSpPr>
          <p:cNvPr id="20" name="Segnaposto testo 3"/>
          <p:cNvSpPr>
            <a:spLocks noGrp="1"/>
          </p:cNvSpPr>
          <p:nvPr>
            <p:ph type="body" sz="quarter" idx="14" hasCustomPrompt="1"/>
          </p:nvPr>
        </p:nvSpPr>
        <p:spPr>
          <a:xfrm>
            <a:off x="2927273" y="1070000"/>
            <a:ext cx="4719909" cy="646383"/>
          </a:xfrm>
        </p:spPr>
        <p:txBody>
          <a:bodyPr wrap="none" lIns="0" tIns="0" rIns="0" bIns="0" anchor="t" anchorCtr="0">
            <a:noAutofit/>
          </a:bodyPr>
          <a:lstStyle>
            <a:lvl1pPr marL="0" indent="0">
              <a:buNone/>
              <a:defRPr sz="1800" b="0" i="0">
                <a:solidFill>
                  <a:srgbClr val="0C2E5C"/>
                </a:solidFill>
                <a:latin typeface="Verdana"/>
                <a:cs typeface="Verdana"/>
              </a:defRPr>
            </a:lvl1pPr>
          </a:lstStyle>
          <a:p>
            <a:pPr lvl="0"/>
            <a:r>
              <a:rPr lang="it-IT" dirty="0"/>
              <a:t>Fare clic per inserire il relatore</a:t>
            </a:r>
          </a:p>
        </p:txBody>
      </p:sp>
      <p:sp>
        <p:nvSpPr>
          <p:cNvPr id="21" name="Segnaposto testo 3"/>
          <p:cNvSpPr>
            <a:spLocks noGrp="1"/>
          </p:cNvSpPr>
          <p:nvPr>
            <p:ph type="body" sz="quarter" idx="15" hasCustomPrompt="1"/>
          </p:nvPr>
        </p:nvSpPr>
        <p:spPr>
          <a:xfrm>
            <a:off x="2927273" y="715645"/>
            <a:ext cx="4719909" cy="235221"/>
          </a:xfrm>
        </p:spPr>
        <p:txBody>
          <a:bodyPr wrap="none" lIns="0" tIns="0" rIns="0" bIns="0" anchor="t" anchorCtr="0">
            <a:noAutofit/>
          </a:bodyPr>
          <a:lstStyle>
            <a:lvl1pPr marL="0" indent="0">
              <a:buNone/>
              <a:defRPr sz="1800" b="0" i="0">
                <a:solidFill>
                  <a:srgbClr val="0C2E5C"/>
                </a:solidFill>
                <a:latin typeface="Verdana"/>
                <a:cs typeface="Verdana"/>
              </a:defRPr>
            </a:lvl1pPr>
          </a:lstStyle>
          <a:p>
            <a:pPr lvl="0"/>
            <a:r>
              <a:rPr lang="it-IT" dirty="0"/>
              <a:t>Fare clic per inserire luogo e data</a:t>
            </a:r>
          </a:p>
        </p:txBody>
      </p:sp>
      <p:sp>
        <p:nvSpPr>
          <p:cNvPr id="10" name="Rettangolo 9"/>
          <p:cNvSpPr/>
          <p:nvPr userDrawn="1"/>
        </p:nvSpPr>
        <p:spPr>
          <a:xfrm>
            <a:off x="1290754" y="1903864"/>
            <a:ext cx="1445135" cy="3082958"/>
          </a:xfrm>
          <a:prstGeom prst="rect">
            <a:avLst/>
          </a:prstGeom>
          <a:solidFill>
            <a:srgbClr val="002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1" name="Immagine 10"/>
          <p:cNvPicPr>
            <a:picLocks noChangeAspect="1"/>
          </p:cNvPicPr>
          <p:nvPr userDrawn="1"/>
        </p:nvPicPr>
        <p:blipFill>
          <a:blip r:embed="rId2"/>
          <a:stretch>
            <a:fillRect/>
          </a:stretch>
        </p:blipFill>
        <p:spPr>
          <a:xfrm>
            <a:off x="1501684" y="2095441"/>
            <a:ext cx="1026490" cy="388258"/>
          </a:xfrm>
          <a:prstGeom prst="rect">
            <a:avLst/>
          </a:prstGeom>
        </p:spPr>
      </p:pic>
    </p:spTree>
    <p:extLst>
      <p:ext uri="{BB962C8B-B14F-4D97-AF65-F5344CB8AC3E}">
        <p14:creationId xmlns:p14="http://schemas.microsoft.com/office/powerpoint/2010/main" val="1930116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olo e contenuto 1">
    <p:spTree>
      <p:nvGrpSpPr>
        <p:cNvPr id="1" name=""/>
        <p:cNvGrpSpPr/>
        <p:nvPr/>
      </p:nvGrpSpPr>
      <p:grpSpPr>
        <a:xfrm>
          <a:off x="0" y="0"/>
          <a:ext cx="0" cy="0"/>
          <a:chOff x="0" y="0"/>
          <a:chExt cx="0" cy="0"/>
        </a:xfrm>
      </p:grpSpPr>
      <p:sp>
        <p:nvSpPr>
          <p:cNvPr id="6" name="Rettangolo 5"/>
          <p:cNvSpPr/>
          <p:nvPr userDrawn="1"/>
        </p:nvSpPr>
        <p:spPr>
          <a:xfrm>
            <a:off x="0" y="6222191"/>
            <a:ext cx="12192000" cy="635809"/>
          </a:xfrm>
          <a:prstGeom prst="rect">
            <a:avLst/>
          </a:prstGeom>
          <a:solidFill>
            <a:srgbClr val="28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Rettangolo 6"/>
          <p:cNvSpPr/>
          <p:nvPr userDrawn="1"/>
        </p:nvSpPr>
        <p:spPr>
          <a:xfrm>
            <a:off x="466353" y="5793902"/>
            <a:ext cx="401196" cy="855888"/>
          </a:xfrm>
          <a:prstGeom prst="rect">
            <a:avLst/>
          </a:prstGeom>
          <a:solidFill>
            <a:srgbClr val="002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8" name="Immagine 7"/>
          <p:cNvPicPr>
            <a:picLocks noChangeAspect="1"/>
          </p:cNvPicPr>
          <p:nvPr userDrawn="1"/>
        </p:nvPicPr>
        <p:blipFill>
          <a:blip r:embed="rId2"/>
          <a:stretch>
            <a:fillRect/>
          </a:stretch>
        </p:blipFill>
        <p:spPr>
          <a:xfrm>
            <a:off x="524911" y="5847087"/>
            <a:ext cx="285543" cy="57700"/>
          </a:xfrm>
          <a:prstGeom prst="rect">
            <a:avLst/>
          </a:prstGeom>
        </p:spPr>
      </p:pic>
      <p:sp>
        <p:nvSpPr>
          <p:cNvPr id="2" name="Titolo 1"/>
          <p:cNvSpPr>
            <a:spLocks noGrp="1"/>
          </p:cNvSpPr>
          <p:nvPr userDrawn="1">
            <p:ph type="title" hasCustomPrompt="1"/>
          </p:nvPr>
        </p:nvSpPr>
        <p:spPr>
          <a:xfrm>
            <a:off x="470877" y="251514"/>
            <a:ext cx="11261294" cy="694416"/>
          </a:xfrm>
        </p:spPr>
        <p:txBody>
          <a:bodyPr lIns="0" tIns="0" rIns="0" bIns="0" anchor="t" anchorCtr="0">
            <a:noAutofit/>
          </a:bodyPr>
          <a:lstStyle>
            <a:lvl1pPr>
              <a:defRPr sz="2000" baseline="0">
                <a:solidFill>
                  <a:srgbClr val="002E5D"/>
                </a:solidFill>
                <a:latin typeface="Verdana" charset="0"/>
                <a:ea typeface="Verdana" charset="0"/>
                <a:cs typeface="Verdana" charset="0"/>
              </a:defRPr>
            </a:lvl1pPr>
          </a:lstStyle>
          <a:p>
            <a:r>
              <a:rPr lang="it-IT" dirty="0"/>
              <a:t>FARE CLIC PER INSERIRE TITOLO SLIDE</a:t>
            </a:r>
            <a:br>
              <a:rPr lang="it-IT" dirty="0"/>
            </a:br>
            <a:r>
              <a:rPr lang="it-IT" dirty="0"/>
              <a:t>Sottotitolo slide</a:t>
            </a:r>
          </a:p>
        </p:txBody>
      </p:sp>
      <p:sp>
        <p:nvSpPr>
          <p:cNvPr id="3" name="Segnaposto contenuto 2"/>
          <p:cNvSpPr>
            <a:spLocks noGrp="1"/>
          </p:cNvSpPr>
          <p:nvPr userDrawn="1">
            <p:ph idx="1"/>
          </p:nvPr>
        </p:nvSpPr>
        <p:spPr>
          <a:xfrm>
            <a:off x="458265" y="1100410"/>
            <a:ext cx="11261294" cy="4055789"/>
          </a:xfrm>
        </p:spPr>
        <p:txBody>
          <a:bodyPr lIns="0" tIns="0" rIns="0" bIns="0">
            <a:noAutofit/>
          </a:bodyPr>
          <a:lstStyle>
            <a:lvl1pPr>
              <a:lnSpc>
                <a:spcPct val="134000"/>
              </a:lnSpc>
              <a:defRPr sz="1600" b="0" i="0">
                <a:solidFill>
                  <a:schemeClr val="tx1"/>
                </a:solidFill>
                <a:latin typeface="Verdana" charset="0"/>
                <a:ea typeface="Verdana" charset="0"/>
                <a:cs typeface="Verdana" charset="0"/>
              </a:defRPr>
            </a:lvl1pPr>
            <a:lvl2pPr>
              <a:lnSpc>
                <a:spcPct val="134000"/>
              </a:lnSpc>
              <a:defRPr sz="1400" b="0" i="0">
                <a:solidFill>
                  <a:schemeClr val="tx1"/>
                </a:solidFill>
                <a:latin typeface="Verdana" charset="0"/>
                <a:ea typeface="Verdana" charset="0"/>
                <a:cs typeface="Verdana" charset="0"/>
              </a:defRPr>
            </a:lvl2pPr>
            <a:lvl3pPr>
              <a:lnSpc>
                <a:spcPct val="134000"/>
              </a:lnSpc>
              <a:defRPr sz="1200" b="0" i="0">
                <a:solidFill>
                  <a:schemeClr val="tx1"/>
                </a:solidFill>
                <a:latin typeface="Verdana" charset="0"/>
                <a:ea typeface="Verdana" charset="0"/>
                <a:cs typeface="Verdana" charset="0"/>
              </a:defRPr>
            </a:lvl3pPr>
            <a:lvl4pPr>
              <a:lnSpc>
                <a:spcPct val="134000"/>
              </a:lnSpc>
              <a:defRPr sz="1200" b="0" i="0">
                <a:solidFill>
                  <a:schemeClr val="tx1"/>
                </a:solidFill>
                <a:latin typeface="Verdana" charset="0"/>
                <a:ea typeface="Verdana" charset="0"/>
                <a:cs typeface="Verdana" charset="0"/>
              </a:defRPr>
            </a:lvl4pPr>
            <a:lvl5pPr>
              <a:lnSpc>
                <a:spcPct val="134000"/>
              </a:lnSpc>
              <a:defRPr sz="1000" b="0" i="0">
                <a:solidFill>
                  <a:schemeClr val="tx1"/>
                </a:solidFill>
                <a:latin typeface="Verdana" charset="0"/>
                <a:ea typeface="Verdana" charset="0"/>
                <a:cs typeface="Verdana" charset="0"/>
              </a:defRPr>
            </a:lvl5pPr>
          </a:lstStyle>
          <a:p>
            <a:pPr lvl="0"/>
            <a:r>
              <a:rPr lang="it-IT" dirty="0"/>
              <a:t>Fare clic per modificare gli stili del testo dello schema</a:t>
            </a:r>
          </a:p>
          <a:p>
            <a:pPr lvl="1"/>
            <a:r>
              <a:rPr lang="it-IT" dirty="0"/>
              <a:t>Secondo livello</a:t>
            </a:r>
          </a:p>
          <a:p>
            <a:pPr lvl="2"/>
            <a:r>
              <a:rPr lang="it-IT" dirty="0"/>
              <a:t>Terzo livello</a:t>
            </a:r>
          </a:p>
        </p:txBody>
      </p:sp>
      <p:sp>
        <p:nvSpPr>
          <p:cNvPr id="17" name="Segnaposto data 2"/>
          <p:cNvSpPr>
            <a:spLocks noGrp="1"/>
          </p:cNvSpPr>
          <p:nvPr userDrawn="1">
            <p:ph type="dt" sz="half" idx="10"/>
          </p:nvPr>
        </p:nvSpPr>
        <p:spPr>
          <a:xfrm>
            <a:off x="8639502" y="6474031"/>
            <a:ext cx="1442871" cy="365125"/>
          </a:xfrm>
          <a:prstGeom prst="rect">
            <a:avLst/>
          </a:prstGeom>
        </p:spPr>
        <p:txBody>
          <a:bodyPr wrap="none" lIns="0" tIns="0" rIns="0" bIns="0"/>
          <a:lstStyle>
            <a:lvl1pPr algn="r">
              <a:defRPr sz="1000" b="0" i="0">
                <a:solidFill>
                  <a:schemeClr val="bg1"/>
                </a:solidFill>
                <a:latin typeface="Verdana" charset="0"/>
                <a:ea typeface="Verdana" charset="0"/>
                <a:cs typeface="Verdana" charset="0"/>
              </a:defRPr>
            </a:lvl1pPr>
          </a:lstStyle>
          <a:p>
            <a:fld id="{1E0F97F2-0A8F-4078-9105-1F733874219D}" type="datetime1">
              <a:rPr lang="it-IT" smtClean="0"/>
              <a:t>21/02/2024</a:t>
            </a:fld>
            <a:endParaRPr lang="it-IT" dirty="0"/>
          </a:p>
        </p:txBody>
      </p:sp>
      <p:sp>
        <p:nvSpPr>
          <p:cNvPr id="18" name="Segnaposto numero diapositiva 4"/>
          <p:cNvSpPr>
            <a:spLocks noGrp="1"/>
          </p:cNvSpPr>
          <p:nvPr userDrawn="1">
            <p:ph type="sldNum" sz="quarter" idx="12"/>
          </p:nvPr>
        </p:nvSpPr>
        <p:spPr>
          <a:xfrm>
            <a:off x="10266504" y="6474031"/>
            <a:ext cx="1453055" cy="365125"/>
          </a:xfrm>
          <a:prstGeom prst="rect">
            <a:avLst/>
          </a:prstGeom>
        </p:spPr>
        <p:txBody>
          <a:bodyPr lIns="0" tIns="0" rIns="0" bIns="0"/>
          <a:lstStyle>
            <a:lvl1pPr algn="r">
              <a:defRPr sz="1000" b="0" i="0">
                <a:solidFill>
                  <a:schemeClr val="bg1">
                    <a:lumMod val="95000"/>
                  </a:schemeClr>
                </a:solidFill>
                <a:latin typeface="Verdana" charset="0"/>
                <a:ea typeface="Verdana" charset="0"/>
                <a:cs typeface="Verdana" charset="0"/>
              </a:defRPr>
            </a:lvl1pPr>
          </a:lstStyle>
          <a:p>
            <a:fld id="{03E89E2B-7837-6B45-9BB2-CC8B24B0904A}" type="slidenum">
              <a:rPr lang="it-IT" smtClean="0"/>
              <a:pPr/>
              <a:t>‹N›</a:t>
            </a:fld>
            <a:endParaRPr lang="it-IT" dirty="0"/>
          </a:p>
        </p:txBody>
      </p:sp>
      <p:sp>
        <p:nvSpPr>
          <p:cNvPr id="10" name="Segnaposto contenuto 11"/>
          <p:cNvSpPr>
            <a:spLocks noGrp="1"/>
          </p:cNvSpPr>
          <p:nvPr>
            <p:ph sz="quarter" idx="13" hasCustomPrompt="1"/>
          </p:nvPr>
        </p:nvSpPr>
        <p:spPr>
          <a:xfrm>
            <a:off x="1281377" y="5793902"/>
            <a:ext cx="645579" cy="404394"/>
          </a:xfrm>
        </p:spPr>
        <p:txBody>
          <a:bodyPr>
            <a:noAutofit/>
          </a:bodyPr>
          <a:lstStyle>
            <a:lvl1pPr marL="0" indent="0">
              <a:buNone/>
              <a:defRPr sz="1000" baseline="0"/>
            </a:lvl1pPr>
          </a:lstStyle>
          <a:p>
            <a:pPr lvl="0"/>
            <a:r>
              <a:rPr lang="it-IT" dirty="0"/>
              <a:t>Fare clic per inserire logo partner</a:t>
            </a:r>
          </a:p>
        </p:txBody>
      </p:sp>
      <p:sp>
        <p:nvSpPr>
          <p:cNvPr id="5" name="Segnaposto testo 4"/>
          <p:cNvSpPr>
            <a:spLocks noGrp="1"/>
          </p:cNvSpPr>
          <p:nvPr>
            <p:ph type="body" sz="quarter" idx="14" hasCustomPrompt="1"/>
          </p:nvPr>
        </p:nvSpPr>
        <p:spPr>
          <a:xfrm>
            <a:off x="2091083" y="6473825"/>
            <a:ext cx="6364288" cy="231775"/>
          </a:xfrm>
        </p:spPr>
        <p:txBody>
          <a:bodyPr wrap="none" lIns="0" tIns="0" rIns="0" bIns="0">
            <a:noAutofit/>
          </a:bodyPr>
          <a:lstStyle>
            <a:lvl1pPr marL="0" indent="0">
              <a:buNone/>
              <a:defRPr sz="1000" b="0" i="0" baseline="0">
                <a:solidFill>
                  <a:schemeClr val="bg1">
                    <a:lumMod val="95000"/>
                  </a:schemeClr>
                </a:solidFill>
                <a:latin typeface="Verdana" charset="0"/>
                <a:ea typeface="Verdana" charset="0"/>
                <a:cs typeface="Verdana" charset="0"/>
              </a:defRPr>
            </a:lvl1pPr>
            <a:lvl2pPr marL="457200" indent="0">
              <a:buNone/>
              <a:defRPr sz="1000" b="0" i="0">
                <a:latin typeface="Verdana" charset="0"/>
                <a:ea typeface="Verdana" charset="0"/>
                <a:cs typeface="Verdana" charset="0"/>
              </a:defRPr>
            </a:lvl2pPr>
            <a:lvl3pPr marL="914400" indent="0">
              <a:buNone/>
              <a:defRPr sz="1000" b="0" i="0">
                <a:latin typeface="Verdana" charset="0"/>
                <a:ea typeface="Verdana" charset="0"/>
                <a:cs typeface="Verdana" charset="0"/>
              </a:defRPr>
            </a:lvl3pPr>
            <a:lvl4pPr marL="1371600" indent="0">
              <a:buNone/>
              <a:defRPr sz="1000" b="0" i="0">
                <a:latin typeface="Verdana" charset="0"/>
                <a:ea typeface="Verdana" charset="0"/>
                <a:cs typeface="Verdana" charset="0"/>
              </a:defRPr>
            </a:lvl4pPr>
            <a:lvl5pPr marL="1828800" indent="0">
              <a:buNone/>
              <a:defRPr sz="1000" b="0" i="0">
                <a:latin typeface="Verdana" charset="0"/>
                <a:ea typeface="Verdana" charset="0"/>
                <a:cs typeface="Verdana" charset="0"/>
              </a:defRPr>
            </a:lvl5pPr>
          </a:lstStyle>
          <a:p>
            <a:pPr lvl="0"/>
            <a:r>
              <a:rPr lang="it-IT"/>
              <a:t>FARE CLIC PER INSERIRE </a:t>
            </a:r>
            <a:r>
              <a:rPr lang="it-IT" dirty="0"/>
              <a:t>IL TITOLO DELLA PRESENTAZIONE</a:t>
            </a:r>
          </a:p>
        </p:txBody>
      </p:sp>
    </p:spTree>
    <p:extLst>
      <p:ext uri="{BB962C8B-B14F-4D97-AF65-F5344CB8AC3E}">
        <p14:creationId xmlns:p14="http://schemas.microsoft.com/office/powerpoint/2010/main" val="615500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olo e contenuto 2">
    <p:spTree>
      <p:nvGrpSpPr>
        <p:cNvPr id="1" name=""/>
        <p:cNvGrpSpPr/>
        <p:nvPr/>
      </p:nvGrpSpPr>
      <p:grpSpPr>
        <a:xfrm>
          <a:off x="0" y="0"/>
          <a:ext cx="0" cy="0"/>
          <a:chOff x="0" y="0"/>
          <a:chExt cx="0" cy="0"/>
        </a:xfrm>
      </p:grpSpPr>
      <p:sp>
        <p:nvSpPr>
          <p:cNvPr id="6" name="Rettangolo 5"/>
          <p:cNvSpPr/>
          <p:nvPr userDrawn="1"/>
        </p:nvSpPr>
        <p:spPr>
          <a:xfrm>
            <a:off x="0" y="6222191"/>
            <a:ext cx="12192000" cy="635809"/>
          </a:xfrm>
          <a:prstGeom prst="rect">
            <a:avLst/>
          </a:prstGeom>
          <a:solidFill>
            <a:srgbClr val="D9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Titolo 1"/>
          <p:cNvSpPr>
            <a:spLocks noGrp="1"/>
          </p:cNvSpPr>
          <p:nvPr userDrawn="1">
            <p:ph type="title" hasCustomPrompt="1"/>
          </p:nvPr>
        </p:nvSpPr>
        <p:spPr>
          <a:xfrm>
            <a:off x="470877" y="251514"/>
            <a:ext cx="11261294" cy="694416"/>
          </a:xfrm>
        </p:spPr>
        <p:txBody>
          <a:bodyPr lIns="0" tIns="0" rIns="0" bIns="0" anchor="t" anchorCtr="0">
            <a:noAutofit/>
          </a:bodyPr>
          <a:lstStyle>
            <a:lvl1pPr>
              <a:defRPr sz="2000" baseline="0">
                <a:solidFill>
                  <a:srgbClr val="002E5D"/>
                </a:solidFill>
                <a:latin typeface="Verdana" charset="0"/>
                <a:ea typeface="Verdana" charset="0"/>
                <a:cs typeface="Verdana" charset="0"/>
              </a:defRPr>
            </a:lvl1pPr>
          </a:lstStyle>
          <a:p>
            <a:r>
              <a:rPr lang="it-IT" dirty="0"/>
              <a:t>FARE CLIC PER INSERIRE TITOLO SLIDE</a:t>
            </a:r>
            <a:br>
              <a:rPr lang="it-IT" dirty="0"/>
            </a:br>
            <a:r>
              <a:rPr lang="it-IT" dirty="0"/>
              <a:t>Sottotitolo slide</a:t>
            </a:r>
          </a:p>
        </p:txBody>
      </p:sp>
      <p:sp>
        <p:nvSpPr>
          <p:cNvPr id="17" name="Segnaposto data 2"/>
          <p:cNvSpPr>
            <a:spLocks noGrp="1"/>
          </p:cNvSpPr>
          <p:nvPr userDrawn="1">
            <p:ph type="dt" sz="half" idx="10"/>
          </p:nvPr>
        </p:nvSpPr>
        <p:spPr>
          <a:xfrm>
            <a:off x="8639502" y="6474031"/>
            <a:ext cx="1442871" cy="365125"/>
          </a:xfrm>
          <a:prstGeom prst="rect">
            <a:avLst/>
          </a:prstGeom>
        </p:spPr>
        <p:txBody>
          <a:bodyPr wrap="none" lIns="0" tIns="0" rIns="0" bIns="0"/>
          <a:lstStyle>
            <a:lvl1pPr algn="r">
              <a:defRPr sz="1000" b="0" i="0">
                <a:solidFill>
                  <a:srgbClr val="002E5D"/>
                </a:solidFill>
                <a:latin typeface="Verdana" charset="0"/>
                <a:ea typeface="Verdana" charset="0"/>
                <a:cs typeface="Verdana" charset="0"/>
              </a:defRPr>
            </a:lvl1pPr>
          </a:lstStyle>
          <a:p>
            <a:fld id="{203332E3-9534-48AF-BB7F-83C5489D8C7B}" type="datetime1">
              <a:rPr lang="it-IT" smtClean="0"/>
              <a:t>21/02/2024</a:t>
            </a:fld>
            <a:endParaRPr lang="it-IT" dirty="0"/>
          </a:p>
        </p:txBody>
      </p:sp>
      <p:sp>
        <p:nvSpPr>
          <p:cNvPr id="18" name="Segnaposto numero diapositiva 4"/>
          <p:cNvSpPr>
            <a:spLocks noGrp="1"/>
          </p:cNvSpPr>
          <p:nvPr userDrawn="1">
            <p:ph type="sldNum" sz="quarter" idx="12"/>
          </p:nvPr>
        </p:nvSpPr>
        <p:spPr>
          <a:xfrm>
            <a:off x="10266504" y="6474031"/>
            <a:ext cx="1453055" cy="365125"/>
          </a:xfrm>
          <a:prstGeom prst="rect">
            <a:avLst/>
          </a:prstGeom>
        </p:spPr>
        <p:txBody>
          <a:bodyPr lIns="0" tIns="0" rIns="0" bIns="0"/>
          <a:lstStyle>
            <a:lvl1pPr algn="r">
              <a:defRPr sz="1000" b="0" i="0">
                <a:solidFill>
                  <a:srgbClr val="002E5D"/>
                </a:solidFill>
                <a:latin typeface="Verdana" charset="0"/>
                <a:ea typeface="Verdana" charset="0"/>
                <a:cs typeface="Verdana" charset="0"/>
              </a:defRPr>
            </a:lvl1pPr>
          </a:lstStyle>
          <a:p>
            <a:fld id="{03E89E2B-7837-6B45-9BB2-CC8B24B0904A}" type="slidenum">
              <a:rPr lang="it-IT" smtClean="0"/>
              <a:pPr/>
              <a:t>‹N›</a:t>
            </a:fld>
            <a:endParaRPr lang="it-IT" dirty="0"/>
          </a:p>
        </p:txBody>
      </p:sp>
      <p:sp>
        <p:nvSpPr>
          <p:cNvPr id="13" name="Segnaposto contenuto 11"/>
          <p:cNvSpPr>
            <a:spLocks noGrp="1"/>
          </p:cNvSpPr>
          <p:nvPr>
            <p:ph sz="quarter" idx="13" hasCustomPrompt="1"/>
          </p:nvPr>
        </p:nvSpPr>
        <p:spPr>
          <a:xfrm>
            <a:off x="1281377" y="5793902"/>
            <a:ext cx="645579" cy="404394"/>
          </a:xfrm>
        </p:spPr>
        <p:txBody>
          <a:bodyPr>
            <a:noAutofit/>
          </a:bodyPr>
          <a:lstStyle>
            <a:lvl1pPr marL="0" indent="0">
              <a:buNone/>
              <a:defRPr sz="1000" baseline="0"/>
            </a:lvl1pPr>
          </a:lstStyle>
          <a:p>
            <a:pPr lvl="0"/>
            <a:r>
              <a:rPr lang="it-IT" dirty="0"/>
              <a:t>Fare clic per inserire logo partner</a:t>
            </a:r>
          </a:p>
        </p:txBody>
      </p:sp>
      <p:sp>
        <p:nvSpPr>
          <p:cNvPr id="14" name="Segnaposto testo 4"/>
          <p:cNvSpPr>
            <a:spLocks noGrp="1"/>
          </p:cNvSpPr>
          <p:nvPr>
            <p:ph type="body" sz="quarter" idx="14" hasCustomPrompt="1"/>
          </p:nvPr>
        </p:nvSpPr>
        <p:spPr>
          <a:xfrm>
            <a:off x="2091083" y="6473825"/>
            <a:ext cx="6364288" cy="231775"/>
          </a:xfrm>
        </p:spPr>
        <p:txBody>
          <a:bodyPr wrap="none" lIns="0" tIns="0" rIns="0" bIns="0">
            <a:noAutofit/>
          </a:bodyPr>
          <a:lstStyle>
            <a:lvl1pPr marL="0" indent="0">
              <a:buNone/>
              <a:defRPr sz="1000" b="0" i="0" baseline="0">
                <a:solidFill>
                  <a:srgbClr val="002E5D"/>
                </a:solidFill>
                <a:latin typeface="Verdana" charset="0"/>
                <a:ea typeface="Verdana" charset="0"/>
                <a:cs typeface="Verdana" charset="0"/>
              </a:defRPr>
            </a:lvl1pPr>
            <a:lvl2pPr marL="457200" indent="0">
              <a:buNone/>
              <a:defRPr sz="1000" b="0" i="0">
                <a:latin typeface="Verdana" charset="0"/>
                <a:ea typeface="Verdana" charset="0"/>
                <a:cs typeface="Verdana" charset="0"/>
              </a:defRPr>
            </a:lvl2pPr>
            <a:lvl3pPr marL="914400" indent="0">
              <a:buNone/>
              <a:defRPr sz="1000" b="0" i="0">
                <a:latin typeface="Verdana" charset="0"/>
                <a:ea typeface="Verdana" charset="0"/>
                <a:cs typeface="Verdana" charset="0"/>
              </a:defRPr>
            </a:lvl3pPr>
            <a:lvl4pPr marL="1371600" indent="0">
              <a:buNone/>
              <a:defRPr sz="1000" b="0" i="0">
                <a:latin typeface="Verdana" charset="0"/>
                <a:ea typeface="Verdana" charset="0"/>
                <a:cs typeface="Verdana" charset="0"/>
              </a:defRPr>
            </a:lvl4pPr>
            <a:lvl5pPr marL="1828800" indent="0">
              <a:buNone/>
              <a:defRPr sz="1000" b="0" i="0">
                <a:latin typeface="Verdana" charset="0"/>
                <a:ea typeface="Verdana" charset="0"/>
                <a:cs typeface="Verdana" charset="0"/>
              </a:defRPr>
            </a:lvl5pPr>
          </a:lstStyle>
          <a:p>
            <a:pPr lvl="0"/>
            <a:r>
              <a:rPr lang="it-IT" dirty="0"/>
              <a:t>FARE CLIC PER INSERIRE IL TITOLO DELLA PRESENTAZIONE</a:t>
            </a:r>
          </a:p>
        </p:txBody>
      </p:sp>
      <p:sp>
        <p:nvSpPr>
          <p:cNvPr id="15" name="Segnaposto contenuto 2"/>
          <p:cNvSpPr>
            <a:spLocks noGrp="1"/>
          </p:cNvSpPr>
          <p:nvPr>
            <p:ph idx="1"/>
          </p:nvPr>
        </p:nvSpPr>
        <p:spPr>
          <a:xfrm>
            <a:off x="458265" y="1100410"/>
            <a:ext cx="11261294" cy="4055789"/>
          </a:xfrm>
        </p:spPr>
        <p:txBody>
          <a:bodyPr lIns="0" tIns="0" rIns="0" bIns="0">
            <a:noAutofit/>
          </a:bodyPr>
          <a:lstStyle>
            <a:lvl1pPr>
              <a:lnSpc>
                <a:spcPct val="134000"/>
              </a:lnSpc>
              <a:defRPr sz="1600" b="0" i="0">
                <a:solidFill>
                  <a:schemeClr val="tx1"/>
                </a:solidFill>
                <a:latin typeface="Verdana" charset="0"/>
                <a:ea typeface="Verdana" charset="0"/>
                <a:cs typeface="Verdana" charset="0"/>
              </a:defRPr>
            </a:lvl1pPr>
            <a:lvl2pPr>
              <a:lnSpc>
                <a:spcPct val="134000"/>
              </a:lnSpc>
              <a:defRPr sz="1400" b="0" i="0">
                <a:solidFill>
                  <a:schemeClr val="tx1"/>
                </a:solidFill>
                <a:latin typeface="Verdana" charset="0"/>
                <a:ea typeface="Verdana" charset="0"/>
                <a:cs typeface="Verdana" charset="0"/>
              </a:defRPr>
            </a:lvl2pPr>
            <a:lvl3pPr>
              <a:lnSpc>
                <a:spcPct val="134000"/>
              </a:lnSpc>
              <a:defRPr sz="1200" b="0" i="0">
                <a:solidFill>
                  <a:schemeClr val="tx1"/>
                </a:solidFill>
                <a:latin typeface="Verdana" charset="0"/>
                <a:ea typeface="Verdana" charset="0"/>
                <a:cs typeface="Verdana" charset="0"/>
              </a:defRPr>
            </a:lvl3pPr>
            <a:lvl4pPr>
              <a:lnSpc>
                <a:spcPct val="134000"/>
              </a:lnSpc>
              <a:defRPr sz="1200" b="0" i="0">
                <a:solidFill>
                  <a:schemeClr val="tx1"/>
                </a:solidFill>
                <a:latin typeface="Verdana" charset="0"/>
                <a:ea typeface="Verdana" charset="0"/>
                <a:cs typeface="Verdana" charset="0"/>
              </a:defRPr>
            </a:lvl4pPr>
            <a:lvl5pPr>
              <a:lnSpc>
                <a:spcPct val="134000"/>
              </a:lnSpc>
              <a:defRPr sz="1000" b="0" i="0">
                <a:solidFill>
                  <a:schemeClr val="tx1"/>
                </a:solidFill>
                <a:latin typeface="Verdana" charset="0"/>
                <a:ea typeface="Verdana" charset="0"/>
                <a:cs typeface="Verdana" charset="0"/>
              </a:defRPr>
            </a:lvl5pPr>
          </a:lstStyle>
          <a:p>
            <a:pPr lvl="0"/>
            <a:r>
              <a:rPr lang="it-IT" dirty="0"/>
              <a:t>Fare clic per modificare gli stili del testo dello schema</a:t>
            </a:r>
          </a:p>
          <a:p>
            <a:pPr lvl="1"/>
            <a:r>
              <a:rPr lang="it-IT" dirty="0"/>
              <a:t>Secondo livello</a:t>
            </a:r>
          </a:p>
          <a:p>
            <a:pPr lvl="2"/>
            <a:r>
              <a:rPr lang="it-IT" dirty="0"/>
              <a:t>Terzo livello</a:t>
            </a:r>
          </a:p>
        </p:txBody>
      </p:sp>
      <p:sp>
        <p:nvSpPr>
          <p:cNvPr id="12" name="Rettangolo 11"/>
          <p:cNvSpPr/>
          <p:nvPr userDrawn="1"/>
        </p:nvSpPr>
        <p:spPr>
          <a:xfrm>
            <a:off x="466353" y="5793902"/>
            <a:ext cx="401196" cy="855888"/>
          </a:xfrm>
          <a:prstGeom prst="rect">
            <a:avLst/>
          </a:prstGeom>
          <a:solidFill>
            <a:srgbClr val="002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6" name="Immagine 15"/>
          <p:cNvPicPr>
            <a:picLocks noChangeAspect="1"/>
          </p:cNvPicPr>
          <p:nvPr userDrawn="1"/>
        </p:nvPicPr>
        <p:blipFill>
          <a:blip r:embed="rId2"/>
          <a:stretch>
            <a:fillRect/>
          </a:stretch>
        </p:blipFill>
        <p:spPr>
          <a:xfrm>
            <a:off x="524911" y="5847087"/>
            <a:ext cx="285543" cy="57700"/>
          </a:xfrm>
          <a:prstGeom prst="rect">
            <a:avLst/>
          </a:prstGeom>
        </p:spPr>
      </p:pic>
    </p:spTree>
    <p:extLst>
      <p:ext uri="{BB962C8B-B14F-4D97-AF65-F5344CB8AC3E}">
        <p14:creationId xmlns:p14="http://schemas.microsoft.com/office/powerpoint/2010/main" val="377765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ue contenuti 1">
    <p:spTree>
      <p:nvGrpSpPr>
        <p:cNvPr id="1" name=""/>
        <p:cNvGrpSpPr/>
        <p:nvPr/>
      </p:nvGrpSpPr>
      <p:grpSpPr>
        <a:xfrm>
          <a:off x="0" y="0"/>
          <a:ext cx="0" cy="0"/>
          <a:chOff x="0" y="0"/>
          <a:chExt cx="0" cy="0"/>
        </a:xfrm>
      </p:grpSpPr>
      <p:sp>
        <p:nvSpPr>
          <p:cNvPr id="10" name="Segnaposto contenuto 2"/>
          <p:cNvSpPr>
            <a:spLocks noGrp="1"/>
          </p:cNvSpPr>
          <p:nvPr>
            <p:ph idx="1"/>
          </p:nvPr>
        </p:nvSpPr>
        <p:spPr>
          <a:xfrm>
            <a:off x="458265" y="1100410"/>
            <a:ext cx="5545244" cy="4064443"/>
          </a:xfrm>
        </p:spPr>
        <p:txBody>
          <a:bodyPr lIns="0" tIns="0" rIns="0" bIns="0">
            <a:noAutofit/>
          </a:bodyPr>
          <a:lstStyle>
            <a:lvl1pPr marL="0" indent="0">
              <a:lnSpc>
                <a:spcPct val="134000"/>
              </a:lnSpc>
              <a:buNone/>
              <a:defRPr sz="1600" b="0" i="0">
                <a:solidFill>
                  <a:schemeClr val="tx1"/>
                </a:solidFill>
                <a:latin typeface="Verdana" charset="0"/>
                <a:ea typeface="Verdana" charset="0"/>
                <a:cs typeface="Verdana" charset="0"/>
              </a:defRPr>
            </a:lvl1pPr>
            <a:lvl2pPr marL="457200" indent="0">
              <a:buNone/>
              <a:defRPr sz="1800" b="0" i="0">
                <a:solidFill>
                  <a:srgbClr val="002E5D"/>
                </a:solidFill>
                <a:latin typeface="Verdana" charset="0"/>
                <a:ea typeface="Verdana" charset="0"/>
                <a:cs typeface="Verdana" charset="0"/>
              </a:defRPr>
            </a:lvl2pPr>
            <a:lvl3pPr marL="914400" indent="0">
              <a:buNone/>
              <a:defRPr sz="1600" b="0" i="0">
                <a:solidFill>
                  <a:srgbClr val="002E5D"/>
                </a:solidFill>
                <a:latin typeface="Verdana" charset="0"/>
                <a:ea typeface="Verdana" charset="0"/>
                <a:cs typeface="Verdana" charset="0"/>
              </a:defRPr>
            </a:lvl3pPr>
            <a:lvl4pPr marL="1371600" indent="0">
              <a:buNone/>
              <a:defRPr sz="1400" b="0" i="0">
                <a:solidFill>
                  <a:srgbClr val="002E5D"/>
                </a:solidFill>
                <a:latin typeface="Verdana" charset="0"/>
                <a:ea typeface="Verdana" charset="0"/>
                <a:cs typeface="Verdana" charset="0"/>
              </a:defRPr>
            </a:lvl4pPr>
            <a:lvl5pPr marL="1828800" indent="0">
              <a:buNone/>
              <a:defRPr sz="1200" b="0" i="0">
                <a:solidFill>
                  <a:srgbClr val="002E5D"/>
                </a:solidFill>
                <a:latin typeface="Verdana" charset="0"/>
                <a:ea typeface="Verdana" charset="0"/>
                <a:cs typeface="Verdana" charset="0"/>
              </a:defRPr>
            </a:lvl5pPr>
          </a:lstStyle>
          <a:p>
            <a:pPr lvl="0"/>
            <a:r>
              <a:rPr lang="it-IT" dirty="0"/>
              <a:t>Fare clic per modificare gli stili del testo dello schema</a:t>
            </a:r>
          </a:p>
        </p:txBody>
      </p:sp>
      <p:sp>
        <p:nvSpPr>
          <p:cNvPr id="11" name="Segnaposto contenuto 2"/>
          <p:cNvSpPr>
            <a:spLocks noGrp="1"/>
          </p:cNvSpPr>
          <p:nvPr>
            <p:ph idx="13"/>
          </p:nvPr>
        </p:nvSpPr>
        <p:spPr>
          <a:xfrm>
            <a:off x="6186927" y="1100410"/>
            <a:ext cx="5545244" cy="4064443"/>
          </a:xfrm>
        </p:spPr>
        <p:txBody>
          <a:bodyPr lIns="0" tIns="0" rIns="0" bIns="0">
            <a:noAutofit/>
          </a:bodyPr>
          <a:lstStyle>
            <a:lvl1pPr marL="0" indent="0">
              <a:lnSpc>
                <a:spcPct val="134000"/>
              </a:lnSpc>
              <a:buNone/>
              <a:defRPr sz="1600" b="0" i="0">
                <a:solidFill>
                  <a:schemeClr val="tx1"/>
                </a:solidFill>
                <a:latin typeface="Verdana" charset="0"/>
                <a:ea typeface="Verdana" charset="0"/>
                <a:cs typeface="Verdana" charset="0"/>
              </a:defRPr>
            </a:lvl1pPr>
            <a:lvl2pPr marL="457200" indent="0">
              <a:buNone/>
              <a:defRPr sz="1600" b="0" i="0">
                <a:solidFill>
                  <a:schemeClr val="tx1"/>
                </a:solidFill>
                <a:latin typeface="Verdana" charset="0"/>
                <a:ea typeface="Verdana" charset="0"/>
                <a:cs typeface="Verdana" charset="0"/>
              </a:defRPr>
            </a:lvl2pPr>
            <a:lvl3pPr marL="914400" indent="0">
              <a:buNone/>
              <a:defRPr sz="1600" b="0" i="0">
                <a:solidFill>
                  <a:schemeClr val="tx1"/>
                </a:solidFill>
                <a:latin typeface="Verdana" charset="0"/>
                <a:ea typeface="Verdana" charset="0"/>
                <a:cs typeface="Verdana" charset="0"/>
              </a:defRPr>
            </a:lvl3pPr>
            <a:lvl4pPr marL="1371600" indent="0">
              <a:buNone/>
              <a:defRPr sz="1600" b="0" i="0">
                <a:solidFill>
                  <a:schemeClr val="tx1"/>
                </a:solidFill>
                <a:latin typeface="Verdana" charset="0"/>
                <a:ea typeface="Verdana" charset="0"/>
                <a:cs typeface="Verdana" charset="0"/>
              </a:defRPr>
            </a:lvl4pPr>
            <a:lvl5pPr marL="1828800" indent="0">
              <a:buNone/>
              <a:defRPr sz="1600" b="0" i="0">
                <a:solidFill>
                  <a:schemeClr val="tx1"/>
                </a:solidFill>
                <a:latin typeface="Verdana" charset="0"/>
                <a:ea typeface="Verdana" charset="0"/>
                <a:cs typeface="Verdana" charset="0"/>
              </a:defRPr>
            </a:lvl5pPr>
          </a:lstStyle>
          <a:p>
            <a:pPr lvl="0"/>
            <a:r>
              <a:rPr lang="it-IT" dirty="0"/>
              <a:t>Fare clic per modificare gli stili del testo dello schema</a:t>
            </a:r>
          </a:p>
        </p:txBody>
      </p:sp>
      <p:sp>
        <p:nvSpPr>
          <p:cNvPr id="17" name="Titolo 1"/>
          <p:cNvSpPr>
            <a:spLocks noGrp="1"/>
          </p:cNvSpPr>
          <p:nvPr>
            <p:ph type="title" hasCustomPrompt="1"/>
          </p:nvPr>
        </p:nvSpPr>
        <p:spPr>
          <a:xfrm>
            <a:off x="470877" y="251514"/>
            <a:ext cx="11261294" cy="694416"/>
          </a:xfrm>
        </p:spPr>
        <p:txBody>
          <a:bodyPr lIns="0" tIns="0" rIns="0" bIns="0" anchor="t" anchorCtr="0">
            <a:noAutofit/>
          </a:bodyPr>
          <a:lstStyle>
            <a:lvl1pPr>
              <a:defRPr sz="2000" baseline="0">
                <a:solidFill>
                  <a:srgbClr val="002E5D"/>
                </a:solidFill>
                <a:latin typeface="Verdana" charset="0"/>
                <a:ea typeface="Verdana" charset="0"/>
                <a:cs typeface="Verdana" charset="0"/>
              </a:defRPr>
            </a:lvl1pPr>
          </a:lstStyle>
          <a:p>
            <a:r>
              <a:rPr lang="it-IT" dirty="0"/>
              <a:t>FARE CLIC PER INSERIRE TITOLO SLIDE</a:t>
            </a:r>
            <a:br>
              <a:rPr lang="it-IT" dirty="0"/>
            </a:br>
            <a:r>
              <a:rPr lang="it-IT" dirty="0"/>
              <a:t>Sottotitolo slide</a:t>
            </a:r>
          </a:p>
        </p:txBody>
      </p:sp>
      <p:sp>
        <p:nvSpPr>
          <p:cNvPr id="7" name="Rettangolo 6"/>
          <p:cNvSpPr/>
          <p:nvPr userDrawn="1"/>
        </p:nvSpPr>
        <p:spPr>
          <a:xfrm>
            <a:off x="0" y="6222191"/>
            <a:ext cx="12192000" cy="635809"/>
          </a:xfrm>
          <a:prstGeom prst="rect">
            <a:avLst/>
          </a:prstGeom>
          <a:solidFill>
            <a:srgbClr val="28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3" name="Segnaposto data 2"/>
          <p:cNvSpPr>
            <a:spLocks noGrp="1"/>
          </p:cNvSpPr>
          <p:nvPr>
            <p:ph type="dt" sz="half" idx="10"/>
          </p:nvPr>
        </p:nvSpPr>
        <p:spPr>
          <a:xfrm>
            <a:off x="8639502" y="6474031"/>
            <a:ext cx="1442871" cy="365125"/>
          </a:xfrm>
          <a:prstGeom prst="rect">
            <a:avLst/>
          </a:prstGeom>
        </p:spPr>
        <p:txBody>
          <a:bodyPr wrap="none" lIns="0" tIns="0" rIns="0" bIns="0"/>
          <a:lstStyle>
            <a:lvl1pPr algn="r">
              <a:defRPr sz="1000" b="0" i="0">
                <a:solidFill>
                  <a:schemeClr val="bg1"/>
                </a:solidFill>
                <a:latin typeface="Verdana" charset="0"/>
                <a:ea typeface="Verdana" charset="0"/>
                <a:cs typeface="Verdana" charset="0"/>
              </a:defRPr>
            </a:lvl1pPr>
          </a:lstStyle>
          <a:p>
            <a:fld id="{0080F47F-532B-4304-AC74-909AFD9CA759}" type="datetime1">
              <a:rPr lang="it-IT" smtClean="0"/>
              <a:t>21/02/2024</a:t>
            </a:fld>
            <a:endParaRPr lang="it-IT" dirty="0"/>
          </a:p>
        </p:txBody>
      </p:sp>
      <p:sp>
        <p:nvSpPr>
          <p:cNvPr id="16" name="Segnaposto numero diapositiva 4"/>
          <p:cNvSpPr>
            <a:spLocks noGrp="1"/>
          </p:cNvSpPr>
          <p:nvPr>
            <p:ph type="sldNum" sz="quarter" idx="12"/>
          </p:nvPr>
        </p:nvSpPr>
        <p:spPr>
          <a:xfrm>
            <a:off x="10266504" y="6474031"/>
            <a:ext cx="1453055" cy="365125"/>
          </a:xfrm>
          <a:prstGeom prst="rect">
            <a:avLst/>
          </a:prstGeom>
        </p:spPr>
        <p:txBody>
          <a:bodyPr lIns="0" tIns="0" rIns="0" bIns="0"/>
          <a:lstStyle>
            <a:lvl1pPr algn="r">
              <a:defRPr sz="1000" b="0" i="0">
                <a:solidFill>
                  <a:schemeClr val="bg1">
                    <a:lumMod val="95000"/>
                  </a:schemeClr>
                </a:solidFill>
                <a:latin typeface="Verdana" charset="0"/>
                <a:ea typeface="Verdana" charset="0"/>
                <a:cs typeface="Verdana" charset="0"/>
              </a:defRPr>
            </a:lvl1pPr>
          </a:lstStyle>
          <a:p>
            <a:fld id="{03E89E2B-7837-6B45-9BB2-CC8B24B0904A}" type="slidenum">
              <a:rPr lang="it-IT" smtClean="0"/>
              <a:pPr/>
              <a:t>‹N›</a:t>
            </a:fld>
            <a:endParaRPr lang="it-IT" dirty="0"/>
          </a:p>
        </p:txBody>
      </p:sp>
      <p:sp>
        <p:nvSpPr>
          <p:cNvPr id="18" name="Segnaposto contenuto 11"/>
          <p:cNvSpPr>
            <a:spLocks noGrp="1"/>
          </p:cNvSpPr>
          <p:nvPr>
            <p:ph sz="quarter" idx="14" hasCustomPrompt="1"/>
          </p:nvPr>
        </p:nvSpPr>
        <p:spPr>
          <a:xfrm>
            <a:off x="1281377" y="5793902"/>
            <a:ext cx="645579" cy="404394"/>
          </a:xfrm>
        </p:spPr>
        <p:txBody>
          <a:bodyPr>
            <a:noAutofit/>
          </a:bodyPr>
          <a:lstStyle>
            <a:lvl1pPr marL="0" indent="0">
              <a:buNone/>
              <a:defRPr sz="1000" baseline="0"/>
            </a:lvl1pPr>
          </a:lstStyle>
          <a:p>
            <a:pPr lvl="0"/>
            <a:r>
              <a:rPr lang="it-IT" dirty="0"/>
              <a:t>Fare clic per inserire logo partner</a:t>
            </a:r>
          </a:p>
        </p:txBody>
      </p:sp>
      <p:sp>
        <p:nvSpPr>
          <p:cNvPr id="19" name="Segnaposto testo 4"/>
          <p:cNvSpPr>
            <a:spLocks noGrp="1"/>
          </p:cNvSpPr>
          <p:nvPr>
            <p:ph type="body" sz="quarter" idx="15" hasCustomPrompt="1"/>
          </p:nvPr>
        </p:nvSpPr>
        <p:spPr>
          <a:xfrm>
            <a:off x="2091083" y="6473825"/>
            <a:ext cx="6364288" cy="231775"/>
          </a:xfrm>
        </p:spPr>
        <p:txBody>
          <a:bodyPr wrap="none" lIns="0" tIns="0" rIns="0" bIns="0">
            <a:noAutofit/>
          </a:bodyPr>
          <a:lstStyle>
            <a:lvl1pPr marL="0" indent="0">
              <a:buNone/>
              <a:defRPr sz="1000" b="0" i="0" baseline="0">
                <a:solidFill>
                  <a:schemeClr val="bg1">
                    <a:lumMod val="95000"/>
                  </a:schemeClr>
                </a:solidFill>
                <a:latin typeface="Verdana" charset="0"/>
                <a:ea typeface="Verdana" charset="0"/>
                <a:cs typeface="Verdana" charset="0"/>
              </a:defRPr>
            </a:lvl1pPr>
            <a:lvl2pPr marL="457200" indent="0">
              <a:buNone/>
              <a:defRPr sz="1000" b="0" i="0">
                <a:latin typeface="Verdana" charset="0"/>
                <a:ea typeface="Verdana" charset="0"/>
                <a:cs typeface="Verdana" charset="0"/>
              </a:defRPr>
            </a:lvl2pPr>
            <a:lvl3pPr marL="914400" indent="0">
              <a:buNone/>
              <a:defRPr sz="1000" b="0" i="0">
                <a:latin typeface="Verdana" charset="0"/>
                <a:ea typeface="Verdana" charset="0"/>
                <a:cs typeface="Verdana" charset="0"/>
              </a:defRPr>
            </a:lvl3pPr>
            <a:lvl4pPr marL="1371600" indent="0">
              <a:buNone/>
              <a:defRPr sz="1000" b="0" i="0">
                <a:latin typeface="Verdana" charset="0"/>
                <a:ea typeface="Verdana" charset="0"/>
                <a:cs typeface="Verdana" charset="0"/>
              </a:defRPr>
            </a:lvl4pPr>
            <a:lvl5pPr marL="1828800" indent="0">
              <a:buNone/>
              <a:defRPr sz="1000" b="0" i="0">
                <a:latin typeface="Verdana" charset="0"/>
                <a:ea typeface="Verdana" charset="0"/>
                <a:cs typeface="Verdana" charset="0"/>
              </a:defRPr>
            </a:lvl5pPr>
          </a:lstStyle>
          <a:p>
            <a:pPr lvl="0"/>
            <a:r>
              <a:rPr lang="it-IT"/>
              <a:t>FARE CLIC PER INSERIRE </a:t>
            </a:r>
            <a:r>
              <a:rPr lang="it-IT" dirty="0"/>
              <a:t>IL TITOLO DELLA PRESENTAZIONE</a:t>
            </a:r>
          </a:p>
        </p:txBody>
      </p:sp>
      <p:sp>
        <p:nvSpPr>
          <p:cNvPr id="14" name="Rettangolo 13"/>
          <p:cNvSpPr/>
          <p:nvPr userDrawn="1"/>
        </p:nvSpPr>
        <p:spPr>
          <a:xfrm>
            <a:off x="466353" y="5793902"/>
            <a:ext cx="401196" cy="855888"/>
          </a:xfrm>
          <a:prstGeom prst="rect">
            <a:avLst/>
          </a:prstGeom>
          <a:solidFill>
            <a:srgbClr val="002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5" name="Immagine 14"/>
          <p:cNvPicPr>
            <a:picLocks noChangeAspect="1"/>
          </p:cNvPicPr>
          <p:nvPr userDrawn="1"/>
        </p:nvPicPr>
        <p:blipFill>
          <a:blip r:embed="rId2"/>
          <a:stretch>
            <a:fillRect/>
          </a:stretch>
        </p:blipFill>
        <p:spPr>
          <a:xfrm>
            <a:off x="524911" y="5847087"/>
            <a:ext cx="285543" cy="57700"/>
          </a:xfrm>
          <a:prstGeom prst="rect">
            <a:avLst/>
          </a:prstGeom>
        </p:spPr>
      </p:pic>
    </p:spTree>
    <p:extLst>
      <p:ext uri="{BB962C8B-B14F-4D97-AF65-F5344CB8AC3E}">
        <p14:creationId xmlns:p14="http://schemas.microsoft.com/office/powerpoint/2010/main" val="295016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p:cNvSpPr>
            <a:spLocks noGrp="1"/>
          </p:cNvSpPr>
          <p:nvPr>
            <p:ph type="ftr" sz="quarter" idx="3"/>
          </p:nvPr>
        </p:nvSpPr>
        <p:spPr>
          <a:xfrm>
            <a:off x="538655"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dirty="0"/>
          </a:p>
        </p:txBody>
      </p:sp>
      <p:sp>
        <p:nvSpPr>
          <p:cNvPr id="11" name="Segnaposto data 2"/>
          <p:cNvSpPr>
            <a:spLocks noGrp="1"/>
          </p:cNvSpPr>
          <p:nvPr>
            <p:ph type="dt" sz="half" idx="2"/>
          </p:nvPr>
        </p:nvSpPr>
        <p:spPr>
          <a:xfrm>
            <a:off x="838200" y="6356350"/>
            <a:ext cx="2743200" cy="365125"/>
          </a:xfrm>
          <a:prstGeom prst="rect">
            <a:avLst/>
          </a:prstGeom>
        </p:spPr>
        <p:txBody>
          <a:bodyPr/>
          <a:lstStyle/>
          <a:p>
            <a:fld id="{188C5AAC-2CFF-42D0-8AED-74A0317F9AD6}" type="datetime1">
              <a:rPr lang="it-IT" smtClean="0"/>
              <a:t>21/02/2024</a:t>
            </a:fld>
            <a:endParaRPr lang="it-IT" dirty="0"/>
          </a:p>
        </p:txBody>
      </p:sp>
      <p:sp>
        <p:nvSpPr>
          <p:cNvPr id="12" name="Segnaposto numero diapositiva 4"/>
          <p:cNvSpPr>
            <a:spLocks noGrp="1"/>
          </p:cNvSpPr>
          <p:nvPr>
            <p:ph type="sldNum" sz="quarter" idx="4"/>
          </p:nvPr>
        </p:nvSpPr>
        <p:spPr>
          <a:xfrm>
            <a:off x="8610600" y="6356350"/>
            <a:ext cx="2743200" cy="365125"/>
          </a:xfrm>
          <a:prstGeom prst="rect">
            <a:avLst/>
          </a:prstGeom>
        </p:spPr>
        <p:txBody>
          <a:bodyPr/>
          <a:lstStyle/>
          <a:p>
            <a:fld id="{03E89E2B-7837-6B45-9BB2-CC8B24B0904A}" type="slidenum">
              <a:rPr lang="it-IT" smtClean="0"/>
              <a:t>‹N›</a:t>
            </a:fld>
            <a:endParaRPr lang="it-IT" dirty="0"/>
          </a:p>
        </p:txBody>
      </p:sp>
    </p:spTree>
    <p:extLst>
      <p:ext uri="{BB962C8B-B14F-4D97-AF65-F5344CB8AC3E}">
        <p14:creationId xmlns:p14="http://schemas.microsoft.com/office/powerpoint/2010/main" val="299558654"/>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64" r:id="rId4"/>
    <p:sldLayoutId id="2147483662" r:id="rId5"/>
    <p:sldLayoutId id="2147483663" r:id="rId6"/>
    <p:sldLayoutId id="2147483665" r:id="rId7"/>
    <p:sldLayoutId id="2147483650" r:id="rId8"/>
    <p:sldLayoutId id="2147483652" r:id="rId9"/>
    <p:sldLayoutId id="2147483654" r:id="rId10"/>
    <p:sldLayoutId id="2147483658" r:id="rId11"/>
    <p:sldLayoutId id="2147483667" r:id="rId12"/>
    <p:sldLayoutId id="2147483655" r:id="rId13"/>
    <p:sldLayoutId id="2147483666" r:id="rId1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9.emf"/><Relationship Id="rId4" Type="http://schemas.openxmlformats.org/officeDocument/2006/relationships/image" Target="../media/image18.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7.emf"/><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https://codiciateco.net/gruppo-49.4.html" TargetMode="External"/><Relationship Id="rId13" Type="http://schemas.openxmlformats.org/officeDocument/2006/relationships/hyperlink" Target="https://codiciateco.net/classe-49.31-trasporto-terrestre-di-passeggeri-in-aree-urbane-e-suburbane.html" TargetMode="External"/><Relationship Id="rId3" Type="http://schemas.openxmlformats.org/officeDocument/2006/relationships/hyperlink" Target="https://codiciateco.net/gruppo-49.1-trasporto-ferroviario-di-passeggeri-interurbano.html" TargetMode="External"/><Relationship Id="rId7" Type="http://schemas.openxmlformats.org/officeDocument/2006/relationships/hyperlink" Target="https://codiciateco.net/gruppo-49.3-altri-trasporti-terrestri-di-passeggeri.html" TargetMode="External"/><Relationship Id="rId12" Type="http://schemas.openxmlformats.org/officeDocument/2006/relationships/hyperlink" Target="https://codiciateco.net/classe-49.31.html" TargetMode="External"/><Relationship Id="rId17" Type="http://schemas.openxmlformats.org/officeDocument/2006/relationships/hyperlink" Target="https://codiciateco.net/classe-49.39-altri-trasporti-terrestri-di-passeggeri-nca.html" TargetMode="External"/><Relationship Id="rId2" Type="http://schemas.openxmlformats.org/officeDocument/2006/relationships/hyperlink" Target="https://codiciateco.net/gruppo-49.1.html" TargetMode="External"/><Relationship Id="rId16" Type="http://schemas.openxmlformats.org/officeDocument/2006/relationships/hyperlink" Target="https://codiciateco.net/classe-49.39.html" TargetMode="External"/><Relationship Id="rId1" Type="http://schemas.openxmlformats.org/officeDocument/2006/relationships/slideLayout" Target="../slideLayouts/slideLayout7.xml"/><Relationship Id="rId6" Type="http://schemas.openxmlformats.org/officeDocument/2006/relationships/hyperlink" Target="https://codiciateco.net/gruppo-49.3.html" TargetMode="External"/><Relationship Id="rId11" Type="http://schemas.openxmlformats.org/officeDocument/2006/relationships/hyperlink" Target="https://codiciateco.net/gruppo-49.5-trasporto-mediante-condotte.html" TargetMode="External"/><Relationship Id="rId5" Type="http://schemas.openxmlformats.org/officeDocument/2006/relationships/hyperlink" Target="https://codiciateco.net/gruppo-49.2-trasporto-ferroviario-di-merci.html" TargetMode="External"/><Relationship Id="rId15" Type="http://schemas.openxmlformats.org/officeDocument/2006/relationships/hyperlink" Target="https://codiciateco.net/classe-49.32-trasporto-con-taxi-noleggio-di-autovetture-con-conducente.html" TargetMode="External"/><Relationship Id="rId10" Type="http://schemas.openxmlformats.org/officeDocument/2006/relationships/hyperlink" Target="https://codiciateco.net/gruppo-49.5.html" TargetMode="External"/><Relationship Id="rId4" Type="http://schemas.openxmlformats.org/officeDocument/2006/relationships/hyperlink" Target="https://codiciateco.net/gruppo-49.2.html" TargetMode="External"/><Relationship Id="rId9" Type="http://schemas.openxmlformats.org/officeDocument/2006/relationships/hyperlink" Target="https://codiciateco.net/gruppo-49.4-trasporto-di-merci-su-strada-e-servizi-di-trasloco.html" TargetMode="External"/><Relationship Id="rId14" Type="http://schemas.openxmlformats.org/officeDocument/2006/relationships/hyperlink" Target="https://codiciateco.net/classe-49.32.html"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6.emf"/><Relationship Id="rId4" Type="http://schemas.openxmlformats.org/officeDocument/2006/relationships/image" Target="../media/image33.emf"/></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emf"/><Relationship Id="rId4" Type="http://schemas.openxmlformats.org/officeDocument/2006/relationships/image" Target="../media/image40.emf"/></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emf"/><Relationship Id="rId1" Type="http://schemas.openxmlformats.org/officeDocument/2006/relationships/slideLayout" Target="../slideLayouts/slideLayout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3380574" y="4085966"/>
            <a:ext cx="8073286" cy="1405455"/>
          </a:xfrm>
        </p:spPr>
        <p:txBody>
          <a:bodyPr/>
          <a:lstStyle/>
          <a:p>
            <a:pPr algn="just">
              <a:lnSpc>
                <a:spcPts val="3000"/>
              </a:lnSpc>
            </a:pPr>
            <a:r>
              <a:rPr lang="it-IT" sz="2400" b="1" i="1" dirty="0">
                <a:solidFill>
                  <a:schemeClr val="bg1"/>
                </a:solidFill>
                <a:effectLst/>
                <a:latin typeface="Verdana" panose="020B0604030504040204" pitchFamily="34" charset="0"/>
                <a:ea typeface="Verdana" panose="020B0604030504040204" pitchFamily="34" charset="0"/>
              </a:rPr>
              <a:t>La mansione di “autista” e le patologie lavoro-correlate: aspetti epidemiologici, clinici e fattori di rischio</a:t>
            </a:r>
            <a:endParaRPr lang="it-IT" sz="2400" b="1" i="1" dirty="0">
              <a:solidFill>
                <a:schemeClr val="bg1"/>
              </a:solidFill>
              <a:latin typeface="Verdana" panose="020B0604030504040204" pitchFamily="34" charset="0"/>
              <a:ea typeface="Verdana" panose="020B0604030504040204" pitchFamily="34" charset="0"/>
            </a:endParaRPr>
          </a:p>
        </p:txBody>
      </p:sp>
      <p:sp>
        <p:nvSpPr>
          <p:cNvPr id="4" name="Segnaposto testo 3"/>
          <p:cNvSpPr>
            <a:spLocks noGrp="1"/>
          </p:cNvSpPr>
          <p:nvPr>
            <p:ph type="body" sz="quarter" idx="14"/>
          </p:nvPr>
        </p:nvSpPr>
        <p:spPr>
          <a:xfrm>
            <a:off x="268459" y="1539533"/>
            <a:ext cx="3961983" cy="347134"/>
          </a:xfrm>
        </p:spPr>
        <p:txBody>
          <a:bodyPr/>
          <a:lstStyle/>
          <a:p>
            <a:r>
              <a:rPr lang="it-IT" sz="1600" b="1" i="1" dirty="0"/>
              <a:t>Sovrintendenza Sanitaria Centrale</a:t>
            </a:r>
          </a:p>
        </p:txBody>
      </p:sp>
      <p:sp>
        <p:nvSpPr>
          <p:cNvPr id="5" name="Segnaposto testo 4"/>
          <p:cNvSpPr>
            <a:spLocks noGrp="1"/>
          </p:cNvSpPr>
          <p:nvPr>
            <p:ph type="body" sz="quarter" idx="15"/>
          </p:nvPr>
        </p:nvSpPr>
        <p:spPr>
          <a:xfrm>
            <a:off x="677334" y="6057517"/>
            <a:ext cx="2612404" cy="307778"/>
          </a:xfrm>
        </p:spPr>
        <p:txBody>
          <a:bodyPr/>
          <a:lstStyle/>
          <a:p>
            <a:r>
              <a:rPr lang="it-IT" sz="1400" b="1" dirty="0">
                <a:solidFill>
                  <a:schemeClr val="bg1"/>
                </a:solidFill>
              </a:rPr>
              <a:t>Roma, 22 febbraio 2024</a:t>
            </a:r>
          </a:p>
        </p:txBody>
      </p:sp>
      <p:sp>
        <p:nvSpPr>
          <p:cNvPr id="6" name="CasellaDiTesto 5"/>
          <p:cNvSpPr txBox="1"/>
          <p:nvPr/>
        </p:nvSpPr>
        <p:spPr>
          <a:xfrm>
            <a:off x="6915535" y="6132840"/>
            <a:ext cx="5008006" cy="307777"/>
          </a:xfrm>
          <a:prstGeom prst="rect">
            <a:avLst/>
          </a:prstGeom>
          <a:noFill/>
        </p:spPr>
        <p:txBody>
          <a:bodyPr wrap="square" rtlCol="0">
            <a:spAutoFit/>
          </a:bodyPr>
          <a:lstStyle/>
          <a:p>
            <a:pPr algn="ctr"/>
            <a:r>
              <a:rPr lang="it-IT" sz="1400" b="1" dirty="0">
                <a:solidFill>
                  <a:schemeClr val="bg1"/>
                </a:solidFill>
                <a:latin typeface="Verdana" panose="020B0604030504040204" pitchFamily="34" charset="0"/>
                <a:ea typeface="Verdana" panose="020B0604030504040204" pitchFamily="34" charset="0"/>
              </a:rPr>
              <a:t>Ennio Savino – Antonella Marrocco</a:t>
            </a:r>
            <a:endParaRPr lang="it-IT" sz="1000" b="1" dirty="0">
              <a:solidFill>
                <a:schemeClr val="bg1"/>
              </a:solidFill>
            </a:endParaRPr>
          </a:p>
        </p:txBody>
      </p:sp>
      <p:sp>
        <p:nvSpPr>
          <p:cNvPr id="2" name="CasellaDiTesto 1">
            <a:extLst>
              <a:ext uri="{FF2B5EF4-FFF2-40B4-BE49-F238E27FC236}">
                <a16:creationId xmlns:a16="http://schemas.microsoft.com/office/drawing/2014/main" id="{F0B6F94F-C811-A53A-1FDE-DD4B9751D258}"/>
              </a:ext>
            </a:extLst>
          </p:cNvPr>
          <p:cNvSpPr txBox="1"/>
          <p:nvPr/>
        </p:nvSpPr>
        <p:spPr>
          <a:xfrm>
            <a:off x="1192959" y="212027"/>
            <a:ext cx="10318792" cy="1554272"/>
          </a:xfrm>
          <a:prstGeom prst="rect">
            <a:avLst/>
          </a:prstGeom>
          <a:noFill/>
        </p:spPr>
        <p:txBody>
          <a:bodyPr wrap="square" rtlCol="0">
            <a:spAutoFit/>
          </a:bodyPr>
          <a:lstStyle/>
          <a:p>
            <a:pPr algn="ctr"/>
            <a:r>
              <a:rPr lang="it-IT" sz="3200" b="1" dirty="0">
                <a:solidFill>
                  <a:srgbClr val="002060"/>
                </a:solidFill>
                <a:latin typeface="Verdana" panose="020B0604030504040204" pitchFamily="34" charset="0"/>
                <a:ea typeface="Verdana" panose="020B0604030504040204" pitchFamily="34" charset="0"/>
              </a:rPr>
              <a:t>S</a:t>
            </a:r>
            <a:r>
              <a:rPr lang="it-IT" sz="3200" b="1" dirty="0">
                <a:solidFill>
                  <a:srgbClr val="002060"/>
                </a:solidFill>
                <a:effectLst/>
                <a:latin typeface="Verdana" panose="020B0604030504040204" pitchFamily="34" charset="0"/>
                <a:ea typeface="Verdana" panose="020B0604030504040204" pitchFamily="34" charset="0"/>
              </a:rPr>
              <a:t>eminario TRA.IN-S</a:t>
            </a:r>
          </a:p>
          <a:p>
            <a:pPr algn="ctr"/>
            <a:r>
              <a:rPr lang="it-IT" sz="2400" b="1" dirty="0">
                <a:solidFill>
                  <a:srgbClr val="002060"/>
                </a:solidFill>
                <a:effectLst/>
                <a:latin typeface="Verdana" panose="020B0604030504040204" pitchFamily="34" charset="0"/>
                <a:ea typeface="Verdana" panose="020B0604030504040204" pitchFamily="34" charset="0"/>
              </a:rPr>
              <a:t>“</a:t>
            </a:r>
            <a:r>
              <a:rPr lang="it-IT" sz="2400" b="1" i="1" dirty="0">
                <a:solidFill>
                  <a:srgbClr val="002060"/>
                </a:solidFill>
                <a:effectLst/>
                <a:latin typeface="Verdana" panose="020B0604030504040204" pitchFamily="34" charset="0"/>
                <a:ea typeface="Verdana" panose="020B0604030504040204" pitchFamily="34" charset="0"/>
              </a:rPr>
              <a:t>Guidare in salute. Le malattie professionali degli autisti</a:t>
            </a:r>
            <a:r>
              <a:rPr lang="it-IT" sz="2400" b="1" dirty="0">
                <a:solidFill>
                  <a:srgbClr val="002060"/>
                </a:solidFill>
                <a:effectLst/>
                <a:latin typeface="Verdana" panose="020B0604030504040204" pitchFamily="34" charset="0"/>
                <a:ea typeface="Verdana" panose="020B0604030504040204" pitchFamily="34" charset="0"/>
              </a:rPr>
              <a:t>”</a:t>
            </a:r>
          </a:p>
          <a:p>
            <a:pPr algn="ctr">
              <a:spcBef>
                <a:spcPts val="600"/>
              </a:spcBef>
            </a:pPr>
            <a:r>
              <a:rPr kumimoji="0" lang="it-IT" b="1" i="0" u="none" strike="noStrike" kern="1200" cap="none" spc="0" normalizeH="0" baseline="0" noProof="0" dirty="0">
                <a:ln>
                  <a:noFill/>
                </a:ln>
                <a:solidFill>
                  <a:srgbClr val="002E5D"/>
                </a:solidFill>
                <a:effectLst/>
                <a:uLnTx/>
                <a:uFillTx/>
                <a:latin typeface="Verdana" charset="0"/>
                <a:ea typeface="Verdana" charset="0"/>
                <a:cs typeface="Verdana" charset="0"/>
              </a:rPr>
              <a:t>Centro Congressi «Hotel Casa tra noi»</a:t>
            </a:r>
          </a:p>
          <a:p>
            <a:pPr algn="ctr"/>
            <a:endParaRPr lang="it-IT" sz="1600" b="1" dirty="0">
              <a:solidFill>
                <a:srgbClr val="002060"/>
              </a:solidFill>
              <a:latin typeface="Verdana" panose="020B0604030504040204" pitchFamily="34" charset="0"/>
              <a:ea typeface="Verdana" panose="020B0604030504040204" pitchFamily="34" charset="0"/>
            </a:endParaRPr>
          </a:p>
        </p:txBody>
      </p:sp>
      <p:pic>
        <p:nvPicPr>
          <p:cNvPr id="12" name="Immagine 11">
            <a:extLst>
              <a:ext uri="{FF2B5EF4-FFF2-40B4-BE49-F238E27FC236}">
                <a16:creationId xmlns:a16="http://schemas.microsoft.com/office/drawing/2014/main" id="{CAAF8511-F0D3-21AA-FD34-809AFB83BB70}"/>
              </a:ext>
            </a:extLst>
          </p:cNvPr>
          <p:cNvPicPr>
            <a:picLocks noChangeAspect="1"/>
          </p:cNvPicPr>
          <p:nvPr/>
        </p:nvPicPr>
        <p:blipFill>
          <a:blip r:embed="rId2"/>
          <a:stretch>
            <a:fillRect/>
          </a:stretch>
        </p:blipFill>
        <p:spPr>
          <a:xfrm>
            <a:off x="5522961" y="1691333"/>
            <a:ext cx="2343046" cy="1727843"/>
          </a:xfrm>
          <a:prstGeom prst="rect">
            <a:avLst/>
          </a:prstGeom>
        </p:spPr>
      </p:pic>
      <p:pic>
        <p:nvPicPr>
          <p:cNvPr id="14" name="Immagine 13">
            <a:extLst>
              <a:ext uri="{FF2B5EF4-FFF2-40B4-BE49-F238E27FC236}">
                <a16:creationId xmlns:a16="http://schemas.microsoft.com/office/drawing/2014/main" id="{6FD020D0-7283-6395-D1D8-E6B797F7FB5B}"/>
              </a:ext>
            </a:extLst>
          </p:cNvPr>
          <p:cNvPicPr>
            <a:picLocks noChangeAspect="1"/>
          </p:cNvPicPr>
          <p:nvPr/>
        </p:nvPicPr>
        <p:blipFill>
          <a:blip r:embed="rId3"/>
          <a:stretch>
            <a:fillRect/>
          </a:stretch>
        </p:blipFill>
        <p:spPr>
          <a:xfrm>
            <a:off x="9049925" y="1643531"/>
            <a:ext cx="2873616" cy="1591983"/>
          </a:xfrm>
          <a:prstGeom prst="rect">
            <a:avLst/>
          </a:prstGeom>
        </p:spPr>
      </p:pic>
    </p:spTree>
    <p:extLst>
      <p:ext uri="{BB962C8B-B14F-4D97-AF65-F5344CB8AC3E}">
        <p14:creationId xmlns:p14="http://schemas.microsoft.com/office/powerpoint/2010/main" val="997574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prove Your Focus By Understanding Your Orientation">
            <a:extLst>
              <a:ext uri="{FF2B5EF4-FFF2-40B4-BE49-F238E27FC236}">
                <a16:creationId xmlns:a16="http://schemas.microsoft.com/office/drawing/2014/main" id="{3883CE2B-C370-B905-1F50-AB78A40C30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379201">
            <a:off x="6912678" y="847338"/>
            <a:ext cx="4410844" cy="4410844"/>
          </a:xfrm>
          <a:prstGeom prst="rect">
            <a:avLst/>
          </a:prstGeom>
          <a:noFill/>
          <a:extLst>
            <a:ext uri="{909E8E84-426E-40DD-AFC4-6F175D3DCCD1}">
              <a14:hiddenFill xmlns:a14="http://schemas.microsoft.com/office/drawing/2010/main">
                <a:solidFill>
                  <a:srgbClr val="FFFFFF"/>
                </a:solidFill>
              </a14:hiddenFill>
            </a:ext>
          </a:extLst>
        </p:spPr>
      </p:pic>
      <p:sp>
        <p:nvSpPr>
          <p:cNvPr id="5" name="Segnaposto numero diapositiva 4"/>
          <p:cNvSpPr>
            <a:spLocks noGrp="1"/>
          </p:cNvSpPr>
          <p:nvPr>
            <p:ph type="sldNum" sz="quarter" idx="12"/>
          </p:nvPr>
        </p:nvSpPr>
        <p:spPr>
          <a:xfrm>
            <a:off x="11385396" y="6600794"/>
            <a:ext cx="356466" cy="216670"/>
          </a:xfrm>
        </p:spPr>
        <p:txBody>
          <a:bodyPr/>
          <a:lstStyle/>
          <a:p>
            <a:r>
              <a:rPr lang="it-IT" b="1" dirty="0"/>
              <a:t>10</a:t>
            </a:r>
          </a:p>
        </p:txBody>
      </p:sp>
      <p:sp>
        <p:nvSpPr>
          <p:cNvPr id="7" name="Segnaposto testo 6"/>
          <p:cNvSpPr>
            <a:spLocks noGrp="1"/>
          </p:cNvSpPr>
          <p:nvPr>
            <p:ph type="body" sz="quarter" idx="14"/>
          </p:nvPr>
        </p:nvSpPr>
        <p:spPr>
          <a:xfrm>
            <a:off x="7108383" y="6387299"/>
            <a:ext cx="4151765" cy="213495"/>
          </a:xfrm>
        </p:spPr>
        <p:txBody>
          <a:bodyPr/>
          <a:lstStyle/>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La mansione di “autista” e le patologie lavoro-correlate:</a:t>
            </a:r>
          </a:p>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 aspetti epidemiologici, clinici e fattori di rischio</a:t>
            </a:r>
            <a:endParaRPr lang="it-IT" dirty="0"/>
          </a:p>
        </p:txBody>
      </p:sp>
      <p:sp>
        <p:nvSpPr>
          <p:cNvPr id="8" name="Segnaposto testo 6">
            <a:extLst>
              <a:ext uri="{FF2B5EF4-FFF2-40B4-BE49-F238E27FC236}">
                <a16:creationId xmlns:a16="http://schemas.microsoft.com/office/drawing/2014/main" id="{EDE62C39-5B2B-3CF0-6EC2-2D0F76D47F5A}"/>
              </a:ext>
            </a:extLst>
          </p:cNvPr>
          <p:cNvSpPr txBox="1">
            <a:spLocks/>
          </p:cNvSpPr>
          <p:nvPr/>
        </p:nvSpPr>
        <p:spPr>
          <a:xfrm>
            <a:off x="1328495" y="5693073"/>
            <a:ext cx="5800915" cy="213495"/>
          </a:xfrm>
          <a:prstGeom prst="rect">
            <a:avLst/>
          </a:prstGeom>
        </p:spPr>
        <p:txBody>
          <a:bodyPr vert="horz" wrap="none" lIns="0" tIns="0" rIns="0" bIns="0" rtlCol="0">
            <a:noAutofit/>
          </a:bodyPr>
          <a:lstStyle>
            <a:lvl1pPr marL="0" indent="0" algn="l" defTabSz="914400" rtl="0" eaLnBrk="1" latinLnBrk="0" hangingPunct="1">
              <a:lnSpc>
                <a:spcPct val="90000"/>
              </a:lnSpc>
              <a:spcBef>
                <a:spcPts val="1000"/>
              </a:spcBef>
              <a:buFont typeface="Arial"/>
              <a:buNone/>
              <a:defRPr sz="1000" b="0" i="0" kern="1200" baseline="0">
                <a:solidFill>
                  <a:schemeClr val="bg1">
                    <a:lumMod val="95000"/>
                  </a:schemeClr>
                </a:solidFill>
                <a:latin typeface="Verdana" charset="0"/>
                <a:ea typeface="Verdana" charset="0"/>
                <a:cs typeface="Verdana" charset="0"/>
              </a:defRPr>
            </a:lvl1pPr>
            <a:lvl2pPr marL="457200" indent="0" algn="l" defTabSz="914400" rtl="0" eaLnBrk="1" latinLnBrk="0" hangingPunct="1">
              <a:lnSpc>
                <a:spcPct val="90000"/>
              </a:lnSpc>
              <a:spcBef>
                <a:spcPts val="500"/>
              </a:spcBef>
              <a:buFont typeface="Arial"/>
              <a:buNone/>
              <a:defRPr sz="1000" b="0" i="0" kern="1200">
                <a:solidFill>
                  <a:schemeClr val="tx1"/>
                </a:solidFill>
                <a:latin typeface="Verdana" charset="0"/>
                <a:ea typeface="Verdana" charset="0"/>
                <a:cs typeface="Verdana" charset="0"/>
              </a:defRPr>
            </a:lvl2pPr>
            <a:lvl3pPr marL="914400" indent="0" algn="l" defTabSz="914400" rtl="0" eaLnBrk="1" latinLnBrk="0" hangingPunct="1">
              <a:lnSpc>
                <a:spcPct val="90000"/>
              </a:lnSpc>
              <a:spcBef>
                <a:spcPts val="500"/>
              </a:spcBef>
              <a:buFont typeface="Arial"/>
              <a:buNone/>
              <a:defRPr sz="1000" b="0" i="0" kern="1200">
                <a:solidFill>
                  <a:schemeClr val="tx1"/>
                </a:solidFill>
                <a:latin typeface="Verdana" charset="0"/>
                <a:ea typeface="Verdana" charset="0"/>
                <a:cs typeface="Verdana" charset="0"/>
              </a:defRPr>
            </a:lvl3pPr>
            <a:lvl4pPr marL="1371600" indent="0" algn="l" defTabSz="914400" rtl="0" eaLnBrk="1" latinLnBrk="0" hangingPunct="1">
              <a:lnSpc>
                <a:spcPct val="90000"/>
              </a:lnSpc>
              <a:spcBef>
                <a:spcPts val="500"/>
              </a:spcBef>
              <a:buFont typeface="Arial"/>
              <a:buNone/>
              <a:defRPr sz="1000" b="0" i="0" kern="1200">
                <a:solidFill>
                  <a:schemeClr val="tx1"/>
                </a:solidFill>
                <a:latin typeface="Verdana" charset="0"/>
                <a:ea typeface="Verdana" charset="0"/>
                <a:cs typeface="Verdana" charset="0"/>
              </a:defRPr>
            </a:lvl4pPr>
            <a:lvl5pPr marL="1828800" indent="0" algn="l" defTabSz="914400" rtl="0" eaLnBrk="1" latinLnBrk="0" hangingPunct="1">
              <a:lnSpc>
                <a:spcPct val="90000"/>
              </a:lnSpc>
              <a:spcBef>
                <a:spcPts val="500"/>
              </a:spcBef>
              <a:buFont typeface="Arial"/>
              <a:buNone/>
              <a:defRPr sz="1000" b="0" i="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pPr>
            <a:r>
              <a:rPr lang="it-IT" i="1" dirty="0">
                <a:solidFill>
                  <a:schemeClr val="tx1"/>
                </a:solidFill>
                <a:latin typeface="Verdana" panose="020B0604030504040204" pitchFamily="34" charset="0"/>
                <a:ea typeface="Verdana" panose="020B0604030504040204" pitchFamily="34" charset="0"/>
              </a:rPr>
              <a:t>Le malattie professionali nel settore del trasporto su strada – </a:t>
            </a:r>
            <a:r>
              <a:rPr lang="it-IT" i="1" dirty="0" err="1">
                <a:solidFill>
                  <a:schemeClr val="tx1"/>
                </a:solidFill>
                <a:latin typeface="Verdana" panose="020B0604030504040204" pitchFamily="34" charset="0"/>
                <a:ea typeface="Verdana" panose="020B0604030504040204" pitchFamily="34" charset="0"/>
              </a:rPr>
              <a:t>MalProf</a:t>
            </a:r>
            <a:r>
              <a:rPr lang="it-IT" i="1" dirty="0">
                <a:solidFill>
                  <a:schemeClr val="tx1"/>
                </a:solidFill>
                <a:latin typeface="Verdana" panose="020B0604030504040204" pitchFamily="34" charset="0"/>
                <a:ea typeface="Verdana" panose="020B0604030504040204" pitchFamily="34" charset="0"/>
              </a:rPr>
              <a:t>. Inail 2023</a:t>
            </a:r>
            <a:endParaRPr lang="it-IT" i="1" dirty="0">
              <a:solidFill>
                <a:schemeClr val="tx1"/>
              </a:solidFill>
            </a:endParaRPr>
          </a:p>
        </p:txBody>
      </p:sp>
      <p:sp>
        <p:nvSpPr>
          <p:cNvPr id="3" name="CasellaDiTesto 2">
            <a:extLst>
              <a:ext uri="{FF2B5EF4-FFF2-40B4-BE49-F238E27FC236}">
                <a16:creationId xmlns:a16="http://schemas.microsoft.com/office/drawing/2014/main" id="{97E414EB-63F5-3358-D4FC-1BF13F8D048D}"/>
              </a:ext>
            </a:extLst>
          </p:cNvPr>
          <p:cNvSpPr txBox="1"/>
          <p:nvPr/>
        </p:nvSpPr>
        <p:spPr>
          <a:xfrm>
            <a:off x="351761" y="1714771"/>
            <a:ext cx="7625048" cy="2830198"/>
          </a:xfrm>
          <a:prstGeom prst="rect">
            <a:avLst/>
          </a:prstGeom>
          <a:noFill/>
        </p:spPr>
        <p:txBody>
          <a:bodyPr wrap="square">
            <a:spAutoFit/>
          </a:bodyPr>
          <a:lstStyle/>
          <a:p>
            <a:pPr marL="6350" marR="635" indent="-6350" algn="just">
              <a:lnSpc>
                <a:spcPct val="114000"/>
              </a:lnSpc>
              <a:spcAft>
                <a:spcPts val="15"/>
              </a:spcAft>
            </a:pPr>
            <a:r>
              <a:rPr lang="it-IT" sz="4000" b="1" kern="100" dirty="0">
                <a:solidFill>
                  <a:srgbClr val="002E5D"/>
                </a:solidFill>
                <a:effectLst/>
                <a:latin typeface="Verdana" panose="020B0604030504040204" pitchFamily="34" charset="0"/>
                <a:ea typeface="Verdana" panose="020B0604030504040204" pitchFamily="34" charset="0"/>
              </a:rPr>
              <a:t>Nel settore dei trasporti le WRD si manifestano prevalentemente a carico del </a:t>
            </a:r>
            <a:r>
              <a:rPr lang="it-IT" sz="4000" b="1" kern="100" dirty="0">
                <a:solidFill>
                  <a:srgbClr val="C00000"/>
                </a:solidFill>
                <a:effectLst/>
                <a:latin typeface="Verdana" panose="020B0604030504040204" pitchFamily="34" charset="0"/>
                <a:ea typeface="Verdana" panose="020B0604030504040204" pitchFamily="34" charset="0"/>
              </a:rPr>
              <a:t>rachide lombare</a:t>
            </a:r>
            <a:r>
              <a:rPr lang="it-IT" sz="4000" b="1" kern="100" dirty="0">
                <a:solidFill>
                  <a:srgbClr val="002E5D"/>
                </a:solidFill>
                <a:effectLst/>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1746619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11385396" y="6562607"/>
            <a:ext cx="356466" cy="254857"/>
          </a:xfrm>
        </p:spPr>
        <p:txBody>
          <a:bodyPr/>
          <a:lstStyle/>
          <a:p>
            <a:r>
              <a:rPr lang="it-IT" b="1" dirty="0"/>
              <a:t>11</a:t>
            </a:r>
          </a:p>
        </p:txBody>
      </p:sp>
      <p:sp>
        <p:nvSpPr>
          <p:cNvPr id="7" name="Segnaposto testo 6"/>
          <p:cNvSpPr>
            <a:spLocks noGrp="1"/>
          </p:cNvSpPr>
          <p:nvPr>
            <p:ph type="body" sz="quarter" idx="14"/>
          </p:nvPr>
        </p:nvSpPr>
        <p:spPr>
          <a:xfrm>
            <a:off x="7108383" y="6387299"/>
            <a:ext cx="4151765" cy="213495"/>
          </a:xfrm>
        </p:spPr>
        <p:txBody>
          <a:bodyPr/>
          <a:lstStyle/>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La mansione di “autista” e le patologie lavoro-correlate:</a:t>
            </a:r>
          </a:p>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 aspetti epidemiologici, clinici e fattori di rischio</a:t>
            </a:r>
            <a:endParaRPr lang="it-IT" dirty="0"/>
          </a:p>
        </p:txBody>
      </p:sp>
      <p:sp>
        <p:nvSpPr>
          <p:cNvPr id="8" name="Segnaposto testo 6">
            <a:extLst>
              <a:ext uri="{FF2B5EF4-FFF2-40B4-BE49-F238E27FC236}">
                <a16:creationId xmlns:a16="http://schemas.microsoft.com/office/drawing/2014/main" id="{EDE62C39-5B2B-3CF0-6EC2-2D0F76D47F5A}"/>
              </a:ext>
            </a:extLst>
          </p:cNvPr>
          <p:cNvSpPr txBox="1">
            <a:spLocks/>
          </p:cNvSpPr>
          <p:nvPr/>
        </p:nvSpPr>
        <p:spPr>
          <a:xfrm>
            <a:off x="850101" y="5536707"/>
            <a:ext cx="5800915" cy="213495"/>
          </a:xfrm>
          <a:prstGeom prst="rect">
            <a:avLst/>
          </a:prstGeom>
        </p:spPr>
        <p:txBody>
          <a:bodyPr vert="horz" wrap="none" lIns="0" tIns="0" rIns="0" bIns="0" rtlCol="0">
            <a:noAutofit/>
          </a:bodyPr>
          <a:lstStyle>
            <a:lvl1pPr marL="0" indent="0" algn="l" defTabSz="914400" rtl="0" eaLnBrk="1" latinLnBrk="0" hangingPunct="1">
              <a:lnSpc>
                <a:spcPct val="90000"/>
              </a:lnSpc>
              <a:spcBef>
                <a:spcPts val="1000"/>
              </a:spcBef>
              <a:buFont typeface="Arial"/>
              <a:buNone/>
              <a:defRPr sz="1000" b="0" i="0" kern="1200" baseline="0">
                <a:solidFill>
                  <a:schemeClr val="bg1">
                    <a:lumMod val="95000"/>
                  </a:schemeClr>
                </a:solidFill>
                <a:latin typeface="Verdana" charset="0"/>
                <a:ea typeface="Verdana" charset="0"/>
                <a:cs typeface="Verdana" charset="0"/>
              </a:defRPr>
            </a:lvl1pPr>
            <a:lvl2pPr marL="457200" indent="0" algn="l" defTabSz="914400" rtl="0" eaLnBrk="1" latinLnBrk="0" hangingPunct="1">
              <a:lnSpc>
                <a:spcPct val="90000"/>
              </a:lnSpc>
              <a:spcBef>
                <a:spcPts val="500"/>
              </a:spcBef>
              <a:buFont typeface="Arial"/>
              <a:buNone/>
              <a:defRPr sz="1000" b="0" i="0" kern="1200">
                <a:solidFill>
                  <a:schemeClr val="tx1"/>
                </a:solidFill>
                <a:latin typeface="Verdana" charset="0"/>
                <a:ea typeface="Verdana" charset="0"/>
                <a:cs typeface="Verdana" charset="0"/>
              </a:defRPr>
            </a:lvl2pPr>
            <a:lvl3pPr marL="914400" indent="0" algn="l" defTabSz="914400" rtl="0" eaLnBrk="1" latinLnBrk="0" hangingPunct="1">
              <a:lnSpc>
                <a:spcPct val="90000"/>
              </a:lnSpc>
              <a:spcBef>
                <a:spcPts val="500"/>
              </a:spcBef>
              <a:buFont typeface="Arial"/>
              <a:buNone/>
              <a:defRPr sz="1000" b="0" i="0" kern="1200">
                <a:solidFill>
                  <a:schemeClr val="tx1"/>
                </a:solidFill>
                <a:latin typeface="Verdana" charset="0"/>
                <a:ea typeface="Verdana" charset="0"/>
                <a:cs typeface="Verdana" charset="0"/>
              </a:defRPr>
            </a:lvl3pPr>
            <a:lvl4pPr marL="1371600" indent="0" algn="l" defTabSz="914400" rtl="0" eaLnBrk="1" latinLnBrk="0" hangingPunct="1">
              <a:lnSpc>
                <a:spcPct val="90000"/>
              </a:lnSpc>
              <a:spcBef>
                <a:spcPts val="500"/>
              </a:spcBef>
              <a:buFont typeface="Arial"/>
              <a:buNone/>
              <a:defRPr sz="1000" b="0" i="0" kern="1200">
                <a:solidFill>
                  <a:schemeClr val="tx1"/>
                </a:solidFill>
                <a:latin typeface="Verdana" charset="0"/>
                <a:ea typeface="Verdana" charset="0"/>
                <a:cs typeface="Verdana" charset="0"/>
              </a:defRPr>
            </a:lvl4pPr>
            <a:lvl5pPr marL="1828800" indent="0" algn="l" defTabSz="914400" rtl="0" eaLnBrk="1" latinLnBrk="0" hangingPunct="1">
              <a:lnSpc>
                <a:spcPct val="90000"/>
              </a:lnSpc>
              <a:spcBef>
                <a:spcPts val="500"/>
              </a:spcBef>
              <a:buFont typeface="Arial"/>
              <a:buNone/>
              <a:defRPr sz="1000" b="0" i="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pPr>
            <a:r>
              <a:rPr lang="it-IT" i="1" dirty="0">
                <a:solidFill>
                  <a:schemeClr val="tx1"/>
                </a:solidFill>
                <a:latin typeface="Verdana" panose="020B0604030504040204" pitchFamily="34" charset="0"/>
                <a:ea typeface="Verdana" panose="020B0604030504040204" pitchFamily="34" charset="0"/>
              </a:rPr>
              <a:t>Le malattie professionali nel settore del trasporto su strada – </a:t>
            </a:r>
            <a:r>
              <a:rPr lang="it-IT" i="1" dirty="0" err="1">
                <a:solidFill>
                  <a:schemeClr val="tx1"/>
                </a:solidFill>
                <a:latin typeface="Verdana" panose="020B0604030504040204" pitchFamily="34" charset="0"/>
                <a:ea typeface="Verdana" panose="020B0604030504040204" pitchFamily="34" charset="0"/>
              </a:rPr>
              <a:t>MalProf</a:t>
            </a:r>
            <a:r>
              <a:rPr lang="it-IT" i="1" dirty="0">
                <a:solidFill>
                  <a:schemeClr val="tx1"/>
                </a:solidFill>
                <a:latin typeface="Verdana" panose="020B0604030504040204" pitchFamily="34" charset="0"/>
                <a:ea typeface="Verdana" panose="020B0604030504040204" pitchFamily="34" charset="0"/>
              </a:rPr>
              <a:t>. Inail 2023</a:t>
            </a:r>
            <a:endParaRPr lang="it-IT" i="1" dirty="0">
              <a:solidFill>
                <a:schemeClr val="tx1"/>
              </a:solidFill>
            </a:endParaRPr>
          </a:p>
        </p:txBody>
      </p:sp>
      <p:sp>
        <p:nvSpPr>
          <p:cNvPr id="9" name="CasellaDiTesto 8">
            <a:extLst>
              <a:ext uri="{FF2B5EF4-FFF2-40B4-BE49-F238E27FC236}">
                <a16:creationId xmlns:a16="http://schemas.microsoft.com/office/drawing/2014/main" id="{EBBABEC0-6BB8-5578-5B2B-1CFF18B266EF}"/>
              </a:ext>
            </a:extLst>
          </p:cNvPr>
          <p:cNvSpPr txBox="1"/>
          <p:nvPr/>
        </p:nvSpPr>
        <p:spPr>
          <a:xfrm>
            <a:off x="449128" y="293149"/>
            <a:ext cx="11426968" cy="5221622"/>
          </a:xfrm>
          <a:prstGeom prst="rect">
            <a:avLst/>
          </a:prstGeom>
          <a:noFill/>
        </p:spPr>
        <p:txBody>
          <a:bodyPr wrap="square">
            <a:spAutoFit/>
          </a:bodyPr>
          <a:lstStyle/>
          <a:p>
            <a:pPr algn="ctr">
              <a:lnSpc>
                <a:spcPct val="114000"/>
              </a:lnSpc>
              <a:spcAft>
                <a:spcPts val="1200"/>
              </a:spcAft>
            </a:pPr>
            <a:r>
              <a:rPr lang="it-IT" sz="2400" b="1" dirty="0">
                <a:solidFill>
                  <a:srgbClr val="002E5D"/>
                </a:solidFill>
                <a:effectLst/>
                <a:latin typeface="Verdana" panose="020B0604030504040204" pitchFamily="34" charset="0"/>
                <a:ea typeface="Verdana" panose="020B0604030504040204" pitchFamily="34" charset="0"/>
              </a:rPr>
              <a:t>Tra i fattori «concorrenti» non occupazionali si annoverano</a:t>
            </a:r>
          </a:p>
          <a:p>
            <a:pPr marL="342900" indent="-342900" algn="just">
              <a:lnSpc>
                <a:spcPct val="150000"/>
              </a:lnSpc>
              <a:buFont typeface="Wingdings" panose="05000000000000000000" pitchFamily="2" charset="2"/>
              <a:buChar char="Ø"/>
            </a:pPr>
            <a:r>
              <a:rPr lang="it-IT" sz="2000" b="1" dirty="0">
                <a:solidFill>
                  <a:srgbClr val="C00000"/>
                </a:solidFill>
                <a:effectLst/>
                <a:latin typeface="Verdana" panose="020B0604030504040204" pitchFamily="34" charset="0"/>
                <a:ea typeface="Verdana" panose="020B0604030504040204" pitchFamily="34" charset="0"/>
              </a:rPr>
              <a:t>lavori domestici</a:t>
            </a:r>
            <a:r>
              <a:rPr lang="it-IT" sz="2000" b="1" dirty="0">
                <a:solidFill>
                  <a:srgbClr val="002E5D"/>
                </a:solidFill>
                <a:effectLst/>
                <a:latin typeface="Verdana" panose="020B0604030504040204" pitchFamily="34" charset="0"/>
                <a:ea typeface="Verdana" panose="020B0604030504040204" pitchFamily="34" charset="0"/>
              </a:rPr>
              <a:t>, </a:t>
            </a:r>
          </a:p>
          <a:p>
            <a:pPr marL="342900" indent="-342900" algn="just">
              <a:lnSpc>
                <a:spcPct val="150000"/>
              </a:lnSpc>
              <a:spcAft>
                <a:spcPts val="600"/>
              </a:spcAft>
              <a:buFont typeface="Wingdings" panose="05000000000000000000" pitchFamily="2" charset="2"/>
              <a:buChar char="Ø"/>
            </a:pPr>
            <a:r>
              <a:rPr lang="it-IT" sz="2000" b="1" dirty="0">
                <a:solidFill>
                  <a:srgbClr val="C00000"/>
                </a:solidFill>
                <a:effectLst/>
                <a:latin typeface="Verdana" panose="020B0604030504040204" pitchFamily="34" charset="0"/>
                <a:ea typeface="Verdana" panose="020B0604030504040204" pitchFamily="34" charset="0"/>
              </a:rPr>
              <a:t>alcune pratiche sportive</a:t>
            </a:r>
            <a:r>
              <a:rPr lang="it-IT" sz="2000" b="1" dirty="0">
                <a:solidFill>
                  <a:srgbClr val="002E5D"/>
                </a:solidFill>
                <a:effectLst/>
                <a:latin typeface="Verdana" panose="020B0604030504040204" pitchFamily="34" charset="0"/>
                <a:ea typeface="Verdana" panose="020B0604030504040204" pitchFamily="34" charset="0"/>
              </a:rPr>
              <a:t>, </a:t>
            </a:r>
          </a:p>
          <a:p>
            <a:pPr marL="342900" indent="-342900" algn="just">
              <a:spcAft>
                <a:spcPts val="600"/>
              </a:spcAft>
              <a:buFont typeface="Wingdings" panose="05000000000000000000" pitchFamily="2" charset="2"/>
              <a:buChar char="Ø"/>
            </a:pPr>
            <a:r>
              <a:rPr lang="it-IT" sz="2000" b="1" dirty="0">
                <a:solidFill>
                  <a:srgbClr val="C00000"/>
                </a:solidFill>
                <a:effectLst/>
                <a:latin typeface="Verdana" panose="020B0604030504040204" pitchFamily="34" charset="0"/>
                <a:ea typeface="Verdana" panose="020B0604030504040204" pitchFamily="34" charset="0"/>
              </a:rPr>
              <a:t>stili di vita non salutari </a:t>
            </a:r>
            <a:r>
              <a:rPr lang="it-IT" sz="2000" b="1" dirty="0">
                <a:solidFill>
                  <a:srgbClr val="002E5D"/>
                </a:solidFill>
                <a:effectLst/>
                <a:latin typeface="Verdana" panose="020B0604030504040204" pitchFamily="34" charset="0"/>
                <a:ea typeface="Verdana" panose="020B0604030504040204" pitchFamily="34" charset="0"/>
              </a:rPr>
              <a:t>(come le cattive abitudini alimentari, l’abitudine tabagica, l’abuso di alcoolici),</a:t>
            </a:r>
          </a:p>
          <a:p>
            <a:pPr marL="342900" indent="-342900" algn="just">
              <a:buFont typeface="Wingdings" panose="05000000000000000000" pitchFamily="2" charset="2"/>
              <a:buChar char="Ø"/>
            </a:pPr>
            <a:r>
              <a:rPr lang="it-IT" sz="2000" b="1" dirty="0">
                <a:solidFill>
                  <a:srgbClr val="C00000"/>
                </a:solidFill>
                <a:effectLst/>
                <a:latin typeface="Verdana" panose="020B0604030504040204" pitchFamily="34" charset="0"/>
                <a:ea typeface="Verdana" panose="020B0604030504040204" pitchFamily="34" charset="0"/>
              </a:rPr>
              <a:t>le preesistenze organo-disfunzionali </a:t>
            </a:r>
            <a:r>
              <a:rPr lang="it-IT" sz="2000" b="1" dirty="0">
                <a:solidFill>
                  <a:srgbClr val="002E5D"/>
                </a:solidFill>
                <a:effectLst/>
                <a:latin typeface="Verdana" panose="020B0604030504040204" pitchFamily="34" charset="0"/>
                <a:ea typeface="Verdana" panose="020B0604030504040204" pitchFamily="34" charset="0"/>
              </a:rPr>
              <a:t>quali</a:t>
            </a:r>
            <a:r>
              <a:rPr lang="it-IT" sz="2000" b="1" dirty="0">
                <a:solidFill>
                  <a:srgbClr val="C00000"/>
                </a:solidFill>
                <a:effectLst/>
                <a:latin typeface="Verdana" panose="020B0604030504040204" pitchFamily="34" charset="0"/>
                <a:ea typeface="Verdana" panose="020B0604030504040204" pitchFamily="34" charset="0"/>
              </a:rPr>
              <a:t> </a:t>
            </a:r>
            <a:r>
              <a:rPr lang="it-IT" sz="2000" b="1" dirty="0">
                <a:solidFill>
                  <a:srgbClr val="002E5D"/>
                </a:solidFill>
                <a:effectLst/>
                <a:latin typeface="Verdana" panose="020B0604030504040204" pitchFamily="34" charset="0"/>
                <a:ea typeface="Verdana" panose="020B0604030504040204" pitchFamily="34" charset="0"/>
              </a:rPr>
              <a:t>obesità, diabete mellito, artrite reumatoide, gotta</a:t>
            </a:r>
            <a:r>
              <a:rPr lang="it-IT" sz="2000" b="1" dirty="0">
                <a:solidFill>
                  <a:srgbClr val="002E5D"/>
                </a:solidFill>
                <a:latin typeface="Verdana" panose="020B0604030504040204" pitchFamily="34" charset="0"/>
                <a:ea typeface="Verdana" panose="020B0604030504040204" pitchFamily="34" charset="0"/>
              </a:rPr>
              <a:t>,</a:t>
            </a:r>
            <a:endParaRPr lang="it-IT" sz="2000" b="1" dirty="0">
              <a:solidFill>
                <a:srgbClr val="002E5D"/>
              </a:solidFill>
              <a:effectLst/>
              <a:latin typeface="Verdana" panose="020B0604030504040204" pitchFamily="34" charset="0"/>
              <a:ea typeface="Verdana" panose="020B0604030504040204" pitchFamily="34" charset="0"/>
            </a:endParaRPr>
          </a:p>
          <a:p>
            <a:pPr marL="342900" indent="-342900" algn="just">
              <a:lnSpc>
                <a:spcPct val="150000"/>
              </a:lnSpc>
              <a:buFont typeface="Wingdings" panose="05000000000000000000" pitchFamily="2" charset="2"/>
              <a:buChar char="Ø"/>
            </a:pPr>
            <a:r>
              <a:rPr lang="it-IT" sz="2000" b="1" dirty="0">
                <a:solidFill>
                  <a:srgbClr val="C00000"/>
                </a:solidFill>
                <a:latin typeface="Verdana" panose="020B0604030504040204" pitchFamily="34" charset="0"/>
                <a:ea typeface="Verdana" panose="020B0604030504040204" pitchFamily="34" charset="0"/>
              </a:rPr>
              <a:t>paramorfismi e dismorfismi</a:t>
            </a:r>
            <a:r>
              <a:rPr lang="it-IT" sz="2000" b="1" dirty="0">
                <a:solidFill>
                  <a:srgbClr val="002E5D"/>
                </a:solidFill>
                <a:latin typeface="Verdana" panose="020B0604030504040204" pitchFamily="34" charset="0"/>
                <a:ea typeface="Verdana" panose="020B0604030504040204" pitchFamily="34" charset="0"/>
              </a:rPr>
              <a:t>,</a:t>
            </a:r>
            <a:endParaRPr lang="it-IT" sz="2000" b="1" dirty="0">
              <a:solidFill>
                <a:srgbClr val="C00000"/>
              </a:solidFill>
              <a:latin typeface="Verdana" panose="020B0604030504040204" pitchFamily="34" charset="0"/>
              <a:ea typeface="Verdana" panose="020B0604030504040204" pitchFamily="34" charset="0"/>
            </a:endParaRPr>
          </a:p>
          <a:p>
            <a:pPr marL="342900" indent="-342900" algn="just">
              <a:lnSpc>
                <a:spcPct val="150000"/>
              </a:lnSpc>
              <a:buFont typeface="Wingdings" panose="05000000000000000000" pitchFamily="2" charset="2"/>
              <a:buChar char="Ø"/>
            </a:pPr>
            <a:r>
              <a:rPr lang="it-IT" sz="2000" b="1" dirty="0">
                <a:solidFill>
                  <a:srgbClr val="C00000"/>
                </a:solidFill>
                <a:latin typeface="Verdana" panose="020B0604030504040204" pitchFamily="34" charset="0"/>
                <a:ea typeface="Verdana" panose="020B0604030504040204" pitchFamily="34" charset="0"/>
              </a:rPr>
              <a:t>g</a:t>
            </a:r>
            <a:r>
              <a:rPr lang="it-IT" sz="2000" b="1" dirty="0">
                <a:solidFill>
                  <a:srgbClr val="C00000"/>
                </a:solidFill>
                <a:effectLst/>
                <a:latin typeface="Verdana" panose="020B0604030504040204" pitchFamily="34" charset="0"/>
                <a:ea typeface="Verdana" panose="020B0604030504040204" pitchFamily="34" charset="0"/>
              </a:rPr>
              <a:t>enere</a:t>
            </a:r>
            <a:r>
              <a:rPr lang="it-IT" sz="2000" b="1" dirty="0">
                <a:solidFill>
                  <a:srgbClr val="002E5D"/>
                </a:solidFill>
                <a:effectLst/>
                <a:latin typeface="Verdana" panose="020B0604030504040204" pitchFamily="34" charset="0"/>
                <a:ea typeface="Verdana" panose="020B0604030504040204" pitchFamily="34" charset="0"/>
              </a:rPr>
              <a:t>,</a:t>
            </a:r>
            <a:r>
              <a:rPr lang="it-IT" sz="2000" b="1" dirty="0">
                <a:solidFill>
                  <a:srgbClr val="C00000"/>
                </a:solidFill>
                <a:effectLst/>
                <a:latin typeface="Verdana" panose="020B0604030504040204" pitchFamily="34" charset="0"/>
                <a:ea typeface="Verdana" panose="020B0604030504040204" pitchFamily="34" charset="0"/>
              </a:rPr>
              <a:t> </a:t>
            </a:r>
          </a:p>
          <a:p>
            <a:pPr marL="342900" indent="-342900" algn="just">
              <a:lnSpc>
                <a:spcPct val="150000"/>
              </a:lnSpc>
              <a:buFont typeface="Wingdings" panose="05000000000000000000" pitchFamily="2" charset="2"/>
              <a:buChar char="Ø"/>
            </a:pPr>
            <a:r>
              <a:rPr lang="it-IT" sz="2000" b="1" dirty="0">
                <a:solidFill>
                  <a:srgbClr val="C00000"/>
                </a:solidFill>
                <a:latin typeface="Verdana" panose="020B0604030504040204" pitchFamily="34" charset="0"/>
                <a:ea typeface="Verdana" panose="020B0604030504040204" pitchFamily="34" charset="0"/>
              </a:rPr>
              <a:t>e</a:t>
            </a:r>
            <a:r>
              <a:rPr lang="it-IT" sz="2000" b="1" dirty="0">
                <a:solidFill>
                  <a:srgbClr val="C00000"/>
                </a:solidFill>
                <a:effectLst/>
                <a:latin typeface="Verdana" panose="020B0604030504040204" pitchFamily="34" charset="0"/>
                <a:ea typeface="Verdana" panose="020B0604030504040204" pitchFamily="34" charset="0"/>
              </a:rPr>
              <a:t>tà</a:t>
            </a:r>
            <a:r>
              <a:rPr lang="it-IT" sz="2000" b="1" dirty="0">
                <a:solidFill>
                  <a:srgbClr val="002E5D"/>
                </a:solidFill>
                <a:effectLst/>
                <a:latin typeface="Verdana" panose="020B0604030504040204" pitchFamily="34" charset="0"/>
                <a:ea typeface="Verdana" panose="020B0604030504040204" pitchFamily="34" charset="0"/>
              </a:rPr>
              <a:t>,</a:t>
            </a:r>
            <a:r>
              <a:rPr lang="it-IT" sz="2000" b="1" dirty="0">
                <a:solidFill>
                  <a:srgbClr val="C00000"/>
                </a:solidFill>
                <a:effectLst/>
                <a:latin typeface="Verdana" panose="020B0604030504040204" pitchFamily="34" charset="0"/>
                <a:ea typeface="Verdana" panose="020B0604030504040204" pitchFamily="34" charset="0"/>
              </a:rPr>
              <a:t> </a:t>
            </a:r>
          </a:p>
          <a:p>
            <a:pPr marL="342900" indent="-342900" algn="just">
              <a:lnSpc>
                <a:spcPct val="150000"/>
              </a:lnSpc>
              <a:buFont typeface="Wingdings" panose="05000000000000000000" pitchFamily="2" charset="2"/>
              <a:buChar char="Ø"/>
            </a:pPr>
            <a:r>
              <a:rPr lang="it-IT" sz="2000" b="1" dirty="0">
                <a:solidFill>
                  <a:srgbClr val="C00000"/>
                </a:solidFill>
                <a:effectLst/>
                <a:latin typeface="Verdana" panose="020B0604030504040204" pitchFamily="34" charset="0"/>
                <a:ea typeface="Verdana" panose="020B0604030504040204" pitchFamily="34" charset="0"/>
              </a:rPr>
              <a:t>status socio-economico</a:t>
            </a:r>
            <a:r>
              <a:rPr lang="it-IT" sz="2000" b="1" dirty="0">
                <a:solidFill>
                  <a:srgbClr val="002E5D"/>
                </a:solidFill>
                <a:effectLst/>
                <a:latin typeface="Verdana" panose="020B0604030504040204" pitchFamily="34" charset="0"/>
                <a:ea typeface="Verdana" panose="020B0604030504040204" pitchFamily="34" charset="0"/>
              </a:rPr>
              <a:t>,</a:t>
            </a:r>
          </a:p>
          <a:p>
            <a:pPr marL="342900" indent="-342900" algn="just">
              <a:lnSpc>
                <a:spcPct val="150000"/>
              </a:lnSpc>
              <a:buFont typeface="Wingdings" panose="05000000000000000000" pitchFamily="2" charset="2"/>
              <a:buChar char="Ø"/>
            </a:pPr>
            <a:r>
              <a:rPr lang="it-IT" sz="2000" b="1" dirty="0">
                <a:solidFill>
                  <a:srgbClr val="C00000"/>
                </a:solidFill>
                <a:latin typeface="Verdana" panose="020B0604030504040204" pitchFamily="34" charset="0"/>
                <a:ea typeface="Verdana" panose="020B0604030504040204" pitchFamily="34" charset="0"/>
              </a:rPr>
              <a:t>e</a:t>
            </a:r>
            <a:r>
              <a:rPr lang="it-IT" sz="2000" b="1" dirty="0">
                <a:solidFill>
                  <a:srgbClr val="C00000"/>
                </a:solidFill>
                <a:effectLst/>
                <a:latin typeface="Verdana" panose="020B0604030504040204" pitchFamily="34" charset="0"/>
                <a:ea typeface="Verdana" panose="020B0604030504040204" pitchFamily="34" charset="0"/>
              </a:rPr>
              <a:t>tnia</a:t>
            </a:r>
            <a:r>
              <a:rPr lang="it-IT" sz="2000" b="1" dirty="0">
                <a:solidFill>
                  <a:srgbClr val="002E5D"/>
                </a:solidFill>
                <a:latin typeface="Verdana" panose="020B0604030504040204" pitchFamily="34" charset="0"/>
                <a:ea typeface="Verdana" panose="020B0604030504040204" pitchFamily="34" charset="0"/>
              </a:rPr>
              <a:t>.</a:t>
            </a:r>
          </a:p>
        </p:txBody>
      </p:sp>
    </p:spTree>
    <p:extLst>
      <p:ext uri="{BB962C8B-B14F-4D97-AF65-F5344CB8AC3E}">
        <p14:creationId xmlns:p14="http://schemas.microsoft.com/office/powerpoint/2010/main" val="3008845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11385396" y="6600794"/>
            <a:ext cx="356466" cy="216670"/>
          </a:xfrm>
        </p:spPr>
        <p:txBody>
          <a:bodyPr/>
          <a:lstStyle/>
          <a:p>
            <a:r>
              <a:rPr lang="it-IT" b="1" dirty="0"/>
              <a:t>12</a:t>
            </a:r>
          </a:p>
        </p:txBody>
      </p:sp>
      <p:sp>
        <p:nvSpPr>
          <p:cNvPr id="7" name="Segnaposto testo 6"/>
          <p:cNvSpPr>
            <a:spLocks noGrp="1"/>
          </p:cNvSpPr>
          <p:nvPr>
            <p:ph type="body" sz="quarter" idx="14"/>
          </p:nvPr>
        </p:nvSpPr>
        <p:spPr>
          <a:xfrm>
            <a:off x="7108383" y="6387299"/>
            <a:ext cx="4151765" cy="213495"/>
          </a:xfrm>
        </p:spPr>
        <p:txBody>
          <a:bodyPr/>
          <a:lstStyle/>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La mansione di “autista” e le patologie lavoro-correlate:</a:t>
            </a:r>
          </a:p>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 aspetti epidemiologici, clinici e fattori di rischio</a:t>
            </a:r>
            <a:endParaRPr lang="it-IT" dirty="0"/>
          </a:p>
        </p:txBody>
      </p:sp>
      <p:sp>
        <p:nvSpPr>
          <p:cNvPr id="8" name="Segnaposto testo 6">
            <a:extLst>
              <a:ext uri="{FF2B5EF4-FFF2-40B4-BE49-F238E27FC236}">
                <a16:creationId xmlns:a16="http://schemas.microsoft.com/office/drawing/2014/main" id="{EDE62C39-5B2B-3CF0-6EC2-2D0F76D47F5A}"/>
              </a:ext>
            </a:extLst>
          </p:cNvPr>
          <p:cNvSpPr txBox="1">
            <a:spLocks/>
          </p:cNvSpPr>
          <p:nvPr/>
        </p:nvSpPr>
        <p:spPr>
          <a:xfrm>
            <a:off x="1328495" y="5693073"/>
            <a:ext cx="5800915" cy="213495"/>
          </a:xfrm>
          <a:prstGeom prst="rect">
            <a:avLst/>
          </a:prstGeom>
        </p:spPr>
        <p:txBody>
          <a:bodyPr vert="horz" wrap="none" lIns="0" tIns="0" rIns="0" bIns="0" rtlCol="0">
            <a:noAutofit/>
          </a:bodyPr>
          <a:lstStyle>
            <a:lvl1pPr marL="0" indent="0" algn="l" defTabSz="914400" rtl="0" eaLnBrk="1" latinLnBrk="0" hangingPunct="1">
              <a:lnSpc>
                <a:spcPct val="90000"/>
              </a:lnSpc>
              <a:spcBef>
                <a:spcPts val="1000"/>
              </a:spcBef>
              <a:buFont typeface="Arial"/>
              <a:buNone/>
              <a:defRPr sz="1000" b="0" i="0" kern="1200" baseline="0">
                <a:solidFill>
                  <a:schemeClr val="bg1">
                    <a:lumMod val="95000"/>
                  </a:schemeClr>
                </a:solidFill>
                <a:latin typeface="Verdana" charset="0"/>
                <a:ea typeface="Verdana" charset="0"/>
                <a:cs typeface="Verdana" charset="0"/>
              </a:defRPr>
            </a:lvl1pPr>
            <a:lvl2pPr marL="457200" indent="0" algn="l" defTabSz="914400" rtl="0" eaLnBrk="1" latinLnBrk="0" hangingPunct="1">
              <a:lnSpc>
                <a:spcPct val="90000"/>
              </a:lnSpc>
              <a:spcBef>
                <a:spcPts val="500"/>
              </a:spcBef>
              <a:buFont typeface="Arial"/>
              <a:buNone/>
              <a:defRPr sz="1000" b="0" i="0" kern="1200">
                <a:solidFill>
                  <a:schemeClr val="tx1"/>
                </a:solidFill>
                <a:latin typeface="Verdana" charset="0"/>
                <a:ea typeface="Verdana" charset="0"/>
                <a:cs typeface="Verdana" charset="0"/>
              </a:defRPr>
            </a:lvl2pPr>
            <a:lvl3pPr marL="914400" indent="0" algn="l" defTabSz="914400" rtl="0" eaLnBrk="1" latinLnBrk="0" hangingPunct="1">
              <a:lnSpc>
                <a:spcPct val="90000"/>
              </a:lnSpc>
              <a:spcBef>
                <a:spcPts val="500"/>
              </a:spcBef>
              <a:buFont typeface="Arial"/>
              <a:buNone/>
              <a:defRPr sz="1000" b="0" i="0" kern="1200">
                <a:solidFill>
                  <a:schemeClr val="tx1"/>
                </a:solidFill>
                <a:latin typeface="Verdana" charset="0"/>
                <a:ea typeface="Verdana" charset="0"/>
                <a:cs typeface="Verdana" charset="0"/>
              </a:defRPr>
            </a:lvl3pPr>
            <a:lvl4pPr marL="1371600" indent="0" algn="l" defTabSz="914400" rtl="0" eaLnBrk="1" latinLnBrk="0" hangingPunct="1">
              <a:lnSpc>
                <a:spcPct val="90000"/>
              </a:lnSpc>
              <a:spcBef>
                <a:spcPts val="500"/>
              </a:spcBef>
              <a:buFont typeface="Arial"/>
              <a:buNone/>
              <a:defRPr sz="1000" b="0" i="0" kern="1200">
                <a:solidFill>
                  <a:schemeClr val="tx1"/>
                </a:solidFill>
                <a:latin typeface="Verdana" charset="0"/>
                <a:ea typeface="Verdana" charset="0"/>
                <a:cs typeface="Verdana" charset="0"/>
              </a:defRPr>
            </a:lvl4pPr>
            <a:lvl5pPr marL="1828800" indent="0" algn="l" defTabSz="914400" rtl="0" eaLnBrk="1" latinLnBrk="0" hangingPunct="1">
              <a:lnSpc>
                <a:spcPct val="90000"/>
              </a:lnSpc>
              <a:spcBef>
                <a:spcPts val="500"/>
              </a:spcBef>
              <a:buFont typeface="Arial"/>
              <a:buNone/>
              <a:defRPr sz="1000" b="0" i="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pPr>
            <a:r>
              <a:rPr lang="it-IT" i="1" dirty="0">
                <a:solidFill>
                  <a:schemeClr val="tx1"/>
                </a:solidFill>
                <a:latin typeface="Verdana" panose="020B0604030504040204" pitchFamily="34" charset="0"/>
                <a:ea typeface="Verdana" panose="020B0604030504040204" pitchFamily="34" charset="0"/>
              </a:rPr>
              <a:t>Le malattie professionali nel settore del trasporto su strada – </a:t>
            </a:r>
            <a:r>
              <a:rPr lang="it-IT" i="1" dirty="0" err="1">
                <a:solidFill>
                  <a:schemeClr val="tx1"/>
                </a:solidFill>
                <a:latin typeface="Verdana" panose="020B0604030504040204" pitchFamily="34" charset="0"/>
                <a:ea typeface="Verdana" panose="020B0604030504040204" pitchFamily="34" charset="0"/>
              </a:rPr>
              <a:t>MalProf</a:t>
            </a:r>
            <a:r>
              <a:rPr lang="it-IT" i="1" dirty="0">
                <a:solidFill>
                  <a:schemeClr val="tx1"/>
                </a:solidFill>
                <a:latin typeface="Verdana" panose="020B0604030504040204" pitchFamily="34" charset="0"/>
                <a:ea typeface="Verdana" panose="020B0604030504040204" pitchFamily="34" charset="0"/>
              </a:rPr>
              <a:t>. Inail 2023</a:t>
            </a:r>
            <a:endParaRPr lang="it-IT" i="1" dirty="0">
              <a:solidFill>
                <a:schemeClr val="tx1"/>
              </a:solidFill>
            </a:endParaRPr>
          </a:p>
        </p:txBody>
      </p:sp>
      <p:sp>
        <p:nvSpPr>
          <p:cNvPr id="3" name="CasellaDiTesto 2">
            <a:extLst>
              <a:ext uri="{FF2B5EF4-FFF2-40B4-BE49-F238E27FC236}">
                <a16:creationId xmlns:a16="http://schemas.microsoft.com/office/drawing/2014/main" id="{97E414EB-63F5-3358-D4FC-1BF13F8D048D}"/>
              </a:ext>
            </a:extLst>
          </p:cNvPr>
          <p:cNvSpPr txBox="1"/>
          <p:nvPr/>
        </p:nvSpPr>
        <p:spPr>
          <a:xfrm>
            <a:off x="398663" y="301149"/>
            <a:ext cx="11564230" cy="5667962"/>
          </a:xfrm>
          <a:prstGeom prst="rect">
            <a:avLst/>
          </a:prstGeom>
          <a:noFill/>
        </p:spPr>
        <p:txBody>
          <a:bodyPr wrap="square">
            <a:spAutoFit/>
          </a:bodyPr>
          <a:lstStyle/>
          <a:p>
            <a:pPr marL="6350" marR="635" indent="-6350" algn="just">
              <a:lnSpc>
                <a:spcPct val="114000"/>
              </a:lnSpc>
              <a:spcAft>
                <a:spcPts val="1800"/>
              </a:spcAft>
            </a:pPr>
            <a:r>
              <a:rPr lang="it-IT" sz="2800" b="1" kern="100" dirty="0">
                <a:solidFill>
                  <a:srgbClr val="002E5D"/>
                </a:solidFill>
                <a:effectLst/>
                <a:latin typeface="Verdana" panose="020B0604030504040204" pitchFamily="34" charset="0"/>
                <a:ea typeface="Verdana" panose="020B0604030504040204" pitchFamily="34" charset="0"/>
              </a:rPr>
              <a:t>All’eziopatogenesi delle patologie cronico-degenerative del rachide concorrono, in modo sinergico, i rischi connessi all’attività di autista: </a:t>
            </a:r>
          </a:p>
          <a:p>
            <a:pPr marL="342900" marR="635" indent="-342900" algn="just">
              <a:buFont typeface="Wingdings" panose="05000000000000000000" pitchFamily="2" charset="2"/>
              <a:buChar char="Ø"/>
            </a:pPr>
            <a:r>
              <a:rPr lang="it-IT" sz="2400" b="1" kern="100" dirty="0">
                <a:solidFill>
                  <a:srgbClr val="C00000"/>
                </a:solidFill>
                <a:effectLst/>
                <a:latin typeface="Verdana" panose="020B0604030504040204" pitchFamily="34" charset="0"/>
                <a:ea typeface="Verdana" panose="020B0604030504040204" pitchFamily="34" charset="0"/>
              </a:rPr>
              <a:t>posture obbligate e protratte</a:t>
            </a:r>
            <a:r>
              <a:rPr lang="it-IT" sz="2400" b="1" kern="100" dirty="0">
                <a:solidFill>
                  <a:srgbClr val="002E5D"/>
                </a:solidFill>
                <a:effectLst/>
                <a:latin typeface="Verdana" panose="020B0604030504040204" pitchFamily="34" charset="0"/>
                <a:ea typeface="Verdana" panose="020B0604030504040204" pitchFamily="34" charset="0"/>
              </a:rPr>
              <a:t>,</a:t>
            </a:r>
            <a:r>
              <a:rPr lang="it-IT" sz="2400" b="1" kern="100" dirty="0">
                <a:solidFill>
                  <a:srgbClr val="C00000"/>
                </a:solidFill>
                <a:effectLst/>
                <a:latin typeface="Verdana" panose="020B0604030504040204" pitchFamily="34" charset="0"/>
                <a:ea typeface="Verdana" panose="020B0604030504040204" pitchFamily="34" charset="0"/>
              </a:rPr>
              <a:t> </a:t>
            </a:r>
            <a:r>
              <a:rPr lang="it-IT" sz="2400" b="1" kern="100" dirty="0">
                <a:solidFill>
                  <a:srgbClr val="002E5D"/>
                </a:solidFill>
                <a:effectLst/>
                <a:latin typeface="Verdana" panose="020B0604030504040204" pitchFamily="34" charset="0"/>
                <a:ea typeface="Verdana" panose="020B0604030504040204" pitchFamily="34" charset="0"/>
              </a:rPr>
              <a:t>(la postura seduta viene mantenuta continuativamente per tempi che vanno dai pochi minuti a diverse ore; </a:t>
            </a:r>
            <a:r>
              <a:rPr lang="it-IT" sz="2400" b="1" kern="100" dirty="0">
                <a:solidFill>
                  <a:srgbClr val="002E5D"/>
                </a:solidFill>
                <a:latin typeface="Verdana" panose="020B0604030504040204" pitchFamily="34" charset="0"/>
                <a:ea typeface="Verdana" panose="020B0604030504040204" pitchFamily="34" charset="0"/>
              </a:rPr>
              <a:t>p</a:t>
            </a:r>
            <a:r>
              <a:rPr lang="it-IT" sz="2400" b="1" kern="100" dirty="0">
                <a:solidFill>
                  <a:srgbClr val="002E5D"/>
                </a:solidFill>
                <a:effectLst/>
                <a:latin typeface="Verdana" panose="020B0604030504040204" pitchFamily="34" charset="0"/>
                <a:ea typeface="Verdana" panose="020B0604030504040204" pitchFamily="34" charset="0"/>
              </a:rPr>
              <a:t>iù tempo si resta seduti più i dischi intervertebrali soffrono, amplificando gli effetti nocivi delle vibra</a:t>
            </a:r>
            <a:r>
              <a:rPr lang="it-IT" sz="2400" b="1" kern="100" dirty="0">
                <a:solidFill>
                  <a:srgbClr val="002E5D"/>
                </a:solidFill>
                <a:latin typeface="Verdana" panose="020B0604030504040204" pitchFamily="34" charset="0"/>
                <a:ea typeface="Verdana" panose="020B0604030504040204" pitchFamily="34" charset="0"/>
              </a:rPr>
              <a:t>zioni),</a:t>
            </a:r>
            <a:endParaRPr lang="it-IT" sz="2400" b="1" kern="100" dirty="0">
              <a:solidFill>
                <a:srgbClr val="002E5D"/>
              </a:solidFill>
              <a:effectLst/>
              <a:latin typeface="Verdana" panose="020B0604030504040204" pitchFamily="34" charset="0"/>
              <a:ea typeface="Verdana" panose="020B0604030504040204" pitchFamily="34" charset="0"/>
            </a:endParaRPr>
          </a:p>
          <a:p>
            <a:pPr marL="342900" marR="635" indent="-342900" algn="just">
              <a:lnSpc>
                <a:spcPct val="200000"/>
              </a:lnSpc>
              <a:spcAft>
                <a:spcPts val="1800"/>
              </a:spcAft>
              <a:buFont typeface="Wingdings" panose="05000000000000000000" pitchFamily="2" charset="2"/>
              <a:buChar char="Ø"/>
            </a:pPr>
            <a:r>
              <a:rPr lang="it-IT" sz="2400" b="1" kern="100" dirty="0">
                <a:solidFill>
                  <a:srgbClr val="C00000"/>
                </a:solidFill>
                <a:effectLst/>
                <a:latin typeface="Verdana" panose="020B0604030504040204" pitchFamily="34" charset="0"/>
                <a:ea typeface="Verdana" panose="020B0604030504040204" pitchFamily="34" charset="0"/>
              </a:rPr>
              <a:t>vibrazioni trasmesse al corpo intero</a:t>
            </a:r>
            <a:r>
              <a:rPr lang="it-IT" sz="2400" b="1" kern="100" dirty="0">
                <a:solidFill>
                  <a:srgbClr val="002E5D"/>
                </a:solidFill>
                <a:effectLst/>
                <a:latin typeface="Verdana" panose="020B0604030504040204" pitchFamily="34" charset="0"/>
                <a:ea typeface="Verdana" panose="020B0604030504040204" pitchFamily="34" charset="0"/>
              </a:rPr>
              <a:t>, </a:t>
            </a:r>
          </a:p>
          <a:p>
            <a:pPr marL="342900" marR="635" indent="-342900" algn="just">
              <a:spcAft>
                <a:spcPts val="15"/>
              </a:spcAft>
              <a:buFont typeface="Wingdings" panose="05000000000000000000" pitchFamily="2" charset="2"/>
              <a:buChar char="Ø"/>
            </a:pPr>
            <a:r>
              <a:rPr lang="it-IT" sz="2400" b="1" kern="100" dirty="0">
                <a:solidFill>
                  <a:srgbClr val="C00000"/>
                </a:solidFill>
                <a:effectLst/>
                <a:latin typeface="Verdana" panose="020B0604030504040204" pitchFamily="34" charset="0"/>
                <a:ea typeface="Verdana" panose="020B0604030504040204" pitchFamily="34" charset="0"/>
              </a:rPr>
              <a:t>movimentazione manuale dei carichi </a:t>
            </a:r>
            <a:r>
              <a:rPr lang="it-IT" sz="2400" b="1" kern="100" dirty="0">
                <a:solidFill>
                  <a:srgbClr val="002E5D"/>
                </a:solidFill>
                <a:effectLst/>
                <a:latin typeface="Verdana" panose="020B0604030504040204" pitchFamily="34" charset="0"/>
                <a:ea typeface="Verdana" panose="020B0604030504040204" pitchFamily="34" charset="0"/>
              </a:rPr>
              <a:t>(talora il carico e lo scarico della merce (bagaglio) vengono effettuati dall’autista.</a:t>
            </a:r>
          </a:p>
          <a:p>
            <a:pPr marL="6350" marR="635" indent="-6350" algn="just">
              <a:lnSpc>
                <a:spcPct val="114000"/>
              </a:lnSpc>
              <a:spcAft>
                <a:spcPts val="15"/>
              </a:spcAft>
            </a:pPr>
            <a:endParaRPr lang="it-IT" sz="2000" b="1" kern="100" dirty="0">
              <a:solidFill>
                <a:srgbClr val="002E5D"/>
              </a:solidFill>
              <a:effectLst/>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193527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11385396" y="6562607"/>
            <a:ext cx="356466" cy="254857"/>
          </a:xfrm>
        </p:spPr>
        <p:txBody>
          <a:bodyPr/>
          <a:lstStyle/>
          <a:p>
            <a:r>
              <a:rPr lang="it-IT" b="1" dirty="0"/>
              <a:t>13</a:t>
            </a:r>
          </a:p>
        </p:txBody>
      </p:sp>
      <p:sp>
        <p:nvSpPr>
          <p:cNvPr id="7" name="Segnaposto testo 6"/>
          <p:cNvSpPr>
            <a:spLocks noGrp="1"/>
          </p:cNvSpPr>
          <p:nvPr>
            <p:ph type="body" sz="quarter" idx="14"/>
          </p:nvPr>
        </p:nvSpPr>
        <p:spPr>
          <a:xfrm>
            <a:off x="7108383" y="6387299"/>
            <a:ext cx="4151765" cy="213495"/>
          </a:xfrm>
        </p:spPr>
        <p:txBody>
          <a:bodyPr/>
          <a:lstStyle/>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La mansione di “autista” e le patologie lavoro-correlate:</a:t>
            </a:r>
          </a:p>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 aspetti epidemiologici, clinici e fattori di rischio</a:t>
            </a:r>
            <a:endParaRPr lang="it-IT" dirty="0"/>
          </a:p>
        </p:txBody>
      </p:sp>
      <p:sp>
        <p:nvSpPr>
          <p:cNvPr id="3" name="CasellaDiTesto 2">
            <a:extLst>
              <a:ext uri="{FF2B5EF4-FFF2-40B4-BE49-F238E27FC236}">
                <a16:creationId xmlns:a16="http://schemas.microsoft.com/office/drawing/2014/main" id="{39BFC82A-3DD2-A1DC-3CA0-A023EAE87B41}"/>
              </a:ext>
            </a:extLst>
          </p:cNvPr>
          <p:cNvSpPr txBox="1"/>
          <p:nvPr/>
        </p:nvSpPr>
        <p:spPr>
          <a:xfrm>
            <a:off x="1477572" y="366486"/>
            <a:ext cx="9581469" cy="461665"/>
          </a:xfrm>
          <a:prstGeom prst="rect">
            <a:avLst/>
          </a:prstGeom>
          <a:noFill/>
        </p:spPr>
        <p:txBody>
          <a:bodyPr wrap="none" rtlCol="0">
            <a:spAutoFit/>
          </a:bodyPr>
          <a:lstStyle/>
          <a:p>
            <a:r>
              <a:rPr lang="it-IT" sz="2400" b="1" dirty="0">
                <a:solidFill>
                  <a:srgbClr val="002E5D"/>
                </a:solidFill>
                <a:latin typeface="Verdana" panose="020B0604030504040204" pitchFamily="34" charset="0"/>
                <a:ea typeface="Verdana" panose="020B0604030504040204" pitchFamily="34" charset="0"/>
              </a:rPr>
              <a:t>IL RACHIDE VERTEBRALE QUALE ORGANO BERSAGLIO</a:t>
            </a:r>
          </a:p>
        </p:txBody>
      </p:sp>
      <p:pic>
        <p:nvPicPr>
          <p:cNvPr id="24" name="Immagine 23">
            <a:extLst>
              <a:ext uri="{FF2B5EF4-FFF2-40B4-BE49-F238E27FC236}">
                <a16:creationId xmlns:a16="http://schemas.microsoft.com/office/drawing/2014/main" id="{C0529296-189D-5D9C-4278-A8C64E5E0422}"/>
              </a:ext>
            </a:extLst>
          </p:cNvPr>
          <p:cNvPicPr>
            <a:picLocks noChangeAspect="1"/>
          </p:cNvPicPr>
          <p:nvPr/>
        </p:nvPicPr>
        <p:blipFill>
          <a:blip r:embed="rId3"/>
          <a:stretch>
            <a:fillRect/>
          </a:stretch>
        </p:blipFill>
        <p:spPr>
          <a:xfrm>
            <a:off x="222606" y="1356665"/>
            <a:ext cx="3889167" cy="4828023"/>
          </a:xfrm>
          <a:prstGeom prst="rect">
            <a:avLst/>
          </a:prstGeom>
        </p:spPr>
      </p:pic>
      <p:sp>
        <p:nvSpPr>
          <p:cNvPr id="25" name="CasellaDiTesto 24">
            <a:extLst>
              <a:ext uri="{FF2B5EF4-FFF2-40B4-BE49-F238E27FC236}">
                <a16:creationId xmlns:a16="http://schemas.microsoft.com/office/drawing/2014/main" id="{CC1520EA-098B-4D3F-031A-CBACAF90790D}"/>
              </a:ext>
            </a:extLst>
          </p:cNvPr>
          <p:cNvSpPr txBox="1"/>
          <p:nvPr/>
        </p:nvSpPr>
        <p:spPr>
          <a:xfrm>
            <a:off x="4238937" y="1347798"/>
            <a:ext cx="7460536" cy="4682051"/>
          </a:xfrm>
          <a:prstGeom prst="rect">
            <a:avLst/>
          </a:prstGeom>
          <a:noFill/>
        </p:spPr>
        <p:txBody>
          <a:bodyPr wrap="square" rtlCol="0">
            <a:spAutoFit/>
          </a:bodyPr>
          <a:lstStyle/>
          <a:p>
            <a:pPr algn="just">
              <a:lnSpc>
                <a:spcPct val="114000"/>
              </a:lnSpc>
            </a:pPr>
            <a:r>
              <a:rPr lang="it-IT" sz="2400" b="1" dirty="0">
                <a:solidFill>
                  <a:srgbClr val="002E5D"/>
                </a:solidFill>
                <a:latin typeface="Verdana" panose="020B0604030504040204" pitchFamily="34" charset="0"/>
                <a:ea typeface="Verdana" panose="020B0604030504040204" pitchFamily="34" charset="0"/>
              </a:rPr>
              <a:t>Con l’avanzare dell’età di il disco intervertebrale tende a perdere la sua capacità ammortizzatrice.</a:t>
            </a:r>
          </a:p>
          <a:p>
            <a:pPr algn="just">
              <a:lnSpc>
                <a:spcPct val="114000"/>
              </a:lnSpc>
            </a:pPr>
            <a:endParaRPr lang="it-IT" sz="2400" b="1" dirty="0">
              <a:solidFill>
                <a:srgbClr val="002E5D"/>
              </a:solidFill>
              <a:latin typeface="Verdana" panose="020B0604030504040204" pitchFamily="34" charset="0"/>
              <a:ea typeface="Verdana" panose="020B0604030504040204" pitchFamily="34" charset="0"/>
            </a:endParaRPr>
          </a:p>
          <a:p>
            <a:pPr algn="just">
              <a:lnSpc>
                <a:spcPct val="114000"/>
              </a:lnSpc>
            </a:pPr>
            <a:r>
              <a:rPr lang="it-IT" sz="2400" b="1" dirty="0">
                <a:solidFill>
                  <a:srgbClr val="002E5D"/>
                </a:solidFill>
                <a:latin typeface="Verdana" panose="020B0604030504040204" pitchFamily="34" charset="0"/>
                <a:ea typeface="Verdana" panose="020B0604030504040204" pitchFamily="34" charset="0"/>
              </a:rPr>
              <a:t>Tale aspetto può essere accentuato e/o accelerato dalla vita sedentaria e da alcuni «insulti», anche lavorativi: Sollevamento carichi, mantenimento della posizione fissa prolungata, posture incongrue, attività di traino e spinta, vibrazioni.</a:t>
            </a:r>
          </a:p>
        </p:txBody>
      </p:sp>
    </p:spTree>
    <p:extLst>
      <p:ext uri="{BB962C8B-B14F-4D97-AF65-F5344CB8AC3E}">
        <p14:creationId xmlns:p14="http://schemas.microsoft.com/office/powerpoint/2010/main" val="1367997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11385396" y="6562607"/>
            <a:ext cx="356466" cy="254857"/>
          </a:xfrm>
        </p:spPr>
        <p:txBody>
          <a:bodyPr/>
          <a:lstStyle/>
          <a:p>
            <a:r>
              <a:rPr lang="it-IT" b="1" dirty="0"/>
              <a:t>14</a:t>
            </a:r>
          </a:p>
        </p:txBody>
      </p:sp>
      <p:sp>
        <p:nvSpPr>
          <p:cNvPr id="7" name="Segnaposto testo 6"/>
          <p:cNvSpPr>
            <a:spLocks noGrp="1"/>
          </p:cNvSpPr>
          <p:nvPr>
            <p:ph type="body" sz="quarter" idx="14"/>
          </p:nvPr>
        </p:nvSpPr>
        <p:spPr>
          <a:xfrm>
            <a:off x="7108383" y="6387299"/>
            <a:ext cx="4151765" cy="213495"/>
          </a:xfrm>
        </p:spPr>
        <p:txBody>
          <a:bodyPr/>
          <a:lstStyle/>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La mansione di “autista” e le patologie lavoro-correlate:</a:t>
            </a:r>
          </a:p>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 aspetti epidemiologici, clinici e fattori di rischio</a:t>
            </a:r>
            <a:endParaRPr lang="it-IT" dirty="0"/>
          </a:p>
        </p:txBody>
      </p:sp>
      <p:sp>
        <p:nvSpPr>
          <p:cNvPr id="3" name="CasellaDiTesto 2">
            <a:extLst>
              <a:ext uri="{FF2B5EF4-FFF2-40B4-BE49-F238E27FC236}">
                <a16:creationId xmlns:a16="http://schemas.microsoft.com/office/drawing/2014/main" id="{39BFC82A-3DD2-A1DC-3CA0-A023EAE87B41}"/>
              </a:ext>
            </a:extLst>
          </p:cNvPr>
          <p:cNvSpPr txBox="1"/>
          <p:nvPr/>
        </p:nvSpPr>
        <p:spPr>
          <a:xfrm>
            <a:off x="1500869" y="343080"/>
            <a:ext cx="9581469" cy="461665"/>
          </a:xfrm>
          <a:prstGeom prst="rect">
            <a:avLst/>
          </a:prstGeom>
          <a:noFill/>
        </p:spPr>
        <p:txBody>
          <a:bodyPr wrap="none" rtlCol="0">
            <a:spAutoFit/>
          </a:bodyPr>
          <a:lstStyle/>
          <a:p>
            <a:r>
              <a:rPr lang="it-IT" sz="2400" b="1" dirty="0">
                <a:solidFill>
                  <a:srgbClr val="002E5D"/>
                </a:solidFill>
                <a:latin typeface="Verdana" panose="020B0604030504040204" pitchFamily="34" charset="0"/>
                <a:ea typeface="Verdana" panose="020B0604030504040204" pitchFamily="34" charset="0"/>
              </a:rPr>
              <a:t>IL RACHIDE VERTEBRALE QUALE ORGANO BERSAGLIO</a:t>
            </a:r>
          </a:p>
        </p:txBody>
      </p:sp>
      <p:sp>
        <p:nvSpPr>
          <p:cNvPr id="6" name="CasellaDiTesto 5">
            <a:extLst>
              <a:ext uri="{FF2B5EF4-FFF2-40B4-BE49-F238E27FC236}">
                <a16:creationId xmlns:a16="http://schemas.microsoft.com/office/drawing/2014/main" id="{7C08EF1B-0EBB-6B30-E80E-28EE96986ADD}"/>
              </a:ext>
            </a:extLst>
          </p:cNvPr>
          <p:cNvSpPr txBox="1"/>
          <p:nvPr/>
        </p:nvSpPr>
        <p:spPr>
          <a:xfrm>
            <a:off x="3875602" y="1332120"/>
            <a:ext cx="3475932" cy="400110"/>
          </a:xfrm>
          <a:prstGeom prst="rect">
            <a:avLst/>
          </a:prstGeom>
          <a:noFill/>
        </p:spPr>
        <p:txBody>
          <a:bodyPr wrap="square" rtlCol="0">
            <a:spAutoFit/>
          </a:bodyPr>
          <a:lstStyle/>
          <a:p>
            <a:r>
              <a:rPr lang="it-IT" sz="2000" b="1" dirty="0">
                <a:solidFill>
                  <a:srgbClr val="C00000"/>
                </a:solidFill>
                <a:latin typeface="Verdana" panose="020B0604030504040204" pitchFamily="34" charset="0"/>
                <a:ea typeface="Verdana" panose="020B0604030504040204" pitchFamily="34" charset="0"/>
              </a:rPr>
              <a:t>LA SPONDILARTROSI</a:t>
            </a:r>
          </a:p>
        </p:txBody>
      </p:sp>
      <p:sp>
        <p:nvSpPr>
          <p:cNvPr id="10" name="CasellaDiTesto 9">
            <a:extLst>
              <a:ext uri="{FF2B5EF4-FFF2-40B4-BE49-F238E27FC236}">
                <a16:creationId xmlns:a16="http://schemas.microsoft.com/office/drawing/2014/main" id="{B63A980B-9636-8356-446E-630E68BAC36C}"/>
              </a:ext>
            </a:extLst>
          </p:cNvPr>
          <p:cNvSpPr txBox="1"/>
          <p:nvPr/>
        </p:nvSpPr>
        <p:spPr>
          <a:xfrm>
            <a:off x="582153" y="1880427"/>
            <a:ext cx="10803243" cy="1110369"/>
          </a:xfrm>
          <a:prstGeom prst="rect">
            <a:avLst/>
          </a:prstGeom>
          <a:noFill/>
        </p:spPr>
        <p:txBody>
          <a:bodyPr wrap="square">
            <a:spAutoFit/>
          </a:bodyPr>
          <a:lstStyle/>
          <a:p>
            <a:pPr algn="just">
              <a:lnSpc>
                <a:spcPct val="114000"/>
              </a:lnSpc>
            </a:pPr>
            <a:r>
              <a:rPr lang="it-IT" sz="2000" b="1" i="0" dirty="0">
                <a:solidFill>
                  <a:srgbClr val="002E5D"/>
                </a:solidFill>
                <a:effectLst/>
                <a:latin typeface="Verdana" panose="020B0604030504040204" pitchFamily="34" charset="0"/>
                <a:ea typeface="Verdana" panose="020B0604030504040204" pitchFamily="34" charset="0"/>
              </a:rPr>
              <a:t>É una malattia degenerativa della cartilagine dei dischi intervertebrali, che perdono elasticità e non assolvono alla loro funzione di ammortizzare gli urti generati dal movimento del corpo</a:t>
            </a:r>
            <a:endParaRPr lang="it-IT" sz="2000" b="1" dirty="0">
              <a:solidFill>
                <a:srgbClr val="002E5D"/>
              </a:solidFill>
              <a:latin typeface="Verdana" panose="020B0604030504040204" pitchFamily="34" charset="0"/>
              <a:ea typeface="Verdana" panose="020B0604030504040204" pitchFamily="34" charset="0"/>
            </a:endParaRPr>
          </a:p>
        </p:txBody>
      </p:sp>
      <p:sp>
        <p:nvSpPr>
          <p:cNvPr id="22" name="CasellaDiTesto 21">
            <a:extLst>
              <a:ext uri="{FF2B5EF4-FFF2-40B4-BE49-F238E27FC236}">
                <a16:creationId xmlns:a16="http://schemas.microsoft.com/office/drawing/2014/main" id="{76F1314E-0A7E-7D5D-91D5-9FCD8E63C8E4}"/>
              </a:ext>
            </a:extLst>
          </p:cNvPr>
          <p:cNvSpPr txBox="1"/>
          <p:nvPr/>
        </p:nvSpPr>
        <p:spPr>
          <a:xfrm>
            <a:off x="635840" y="3228521"/>
            <a:ext cx="10966745" cy="2162964"/>
          </a:xfrm>
          <a:prstGeom prst="rect">
            <a:avLst/>
          </a:prstGeom>
          <a:noFill/>
        </p:spPr>
        <p:txBody>
          <a:bodyPr wrap="square">
            <a:spAutoFit/>
          </a:bodyPr>
          <a:lstStyle/>
          <a:p>
            <a:pPr algn="just">
              <a:lnSpc>
                <a:spcPct val="114000"/>
              </a:lnSpc>
            </a:pPr>
            <a:r>
              <a:rPr lang="it-IT" sz="2000" b="1" i="0" dirty="0">
                <a:solidFill>
                  <a:srgbClr val="002E5D"/>
                </a:solidFill>
                <a:effectLst/>
                <a:latin typeface="Verdana" panose="020B0604030504040204" pitchFamily="34" charset="0"/>
                <a:ea typeface="Verdana" panose="020B0604030504040204" pitchFamily="34" charset="0"/>
              </a:rPr>
              <a:t>Le prime manifestazioni sono spesso a carico del disco: la sofferenza del disco altera i rapporti reciproci delle vertebre contigue; la distribuzione dei carichi non è più armonica e le faccette articolari sono soggette ad una maggiore sollecitazione con un carico maggiore che finisce per gravare sulla parte posteriore della vertebra, le faccette articolari appunto, con cui la vertebra soprastante si incastra sulla sottostante. </a:t>
            </a:r>
            <a:endParaRPr lang="it-IT" sz="2000" b="1" dirty="0">
              <a:solidFill>
                <a:srgbClr val="002E5D"/>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0197093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11385396" y="6562607"/>
            <a:ext cx="356466" cy="254857"/>
          </a:xfrm>
        </p:spPr>
        <p:txBody>
          <a:bodyPr/>
          <a:lstStyle/>
          <a:p>
            <a:r>
              <a:rPr lang="it-IT" b="1" dirty="0"/>
              <a:t>15</a:t>
            </a:r>
          </a:p>
        </p:txBody>
      </p:sp>
      <p:sp>
        <p:nvSpPr>
          <p:cNvPr id="7" name="Segnaposto testo 6"/>
          <p:cNvSpPr>
            <a:spLocks noGrp="1"/>
          </p:cNvSpPr>
          <p:nvPr>
            <p:ph type="body" sz="quarter" idx="14"/>
          </p:nvPr>
        </p:nvSpPr>
        <p:spPr>
          <a:xfrm>
            <a:off x="7108383" y="6387299"/>
            <a:ext cx="4151765" cy="213495"/>
          </a:xfrm>
        </p:spPr>
        <p:txBody>
          <a:bodyPr/>
          <a:lstStyle/>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La mansione di “autista” e le patologie lavoro-correlate:</a:t>
            </a:r>
          </a:p>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 aspetti epidemiologici, clinici e fattori di rischio</a:t>
            </a:r>
            <a:endParaRPr lang="it-IT" dirty="0"/>
          </a:p>
        </p:txBody>
      </p:sp>
      <p:sp>
        <p:nvSpPr>
          <p:cNvPr id="3" name="CasellaDiTesto 2">
            <a:extLst>
              <a:ext uri="{FF2B5EF4-FFF2-40B4-BE49-F238E27FC236}">
                <a16:creationId xmlns:a16="http://schemas.microsoft.com/office/drawing/2014/main" id="{39BFC82A-3DD2-A1DC-3CA0-A023EAE87B41}"/>
              </a:ext>
            </a:extLst>
          </p:cNvPr>
          <p:cNvSpPr txBox="1"/>
          <p:nvPr/>
        </p:nvSpPr>
        <p:spPr>
          <a:xfrm>
            <a:off x="1477572" y="685004"/>
            <a:ext cx="9581469" cy="461665"/>
          </a:xfrm>
          <a:prstGeom prst="rect">
            <a:avLst/>
          </a:prstGeom>
          <a:noFill/>
        </p:spPr>
        <p:txBody>
          <a:bodyPr wrap="none" rtlCol="0">
            <a:spAutoFit/>
          </a:bodyPr>
          <a:lstStyle/>
          <a:p>
            <a:r>
              <a:rPr lang="it-IT" sz="2400" b="1" dirty="0">
                <a:solidFill>
                  <a:srgbClr val="002E5D"/>
                </a:solidFill>
                <a:latin typeface="Verdana" panose="020B0604030504040204" pitchFamily="34" charset="0"/>
                <a:ea typeface="Verdana" panose="020B0604030504040204" pitchFamily="34" charset="0"/>
              </a:rPr>
              <a:t>IL RACHIDE VERTEBRALE QUALE ORGANO BERSAGLIO</a:t>
            </a:r>
          </a:p>
        </p:txBody>
      </p:sp>
      <p:pic>
        <p:nvPicPr>
          <p:cNvPr id="4" name="Immagine 3">
            <a:extLst>
              <a:ext uri="{FF2B5EF4-FFF2-40B4-BE49-F238E27FC236}">
                <a16:creationId xmlns:a16="http://schemas.microsoft.com/office/drawing/2014/main" id="{24A5CD0E-C0B3-B04C-CE10-89C1C8B74CF1}"/>
              </a:ext>
            </a:extLst>
          </p:cNvPr>
          <p:cNvPicPr>
            <a:picLocks noChangeAspect="1"/>
          </p:cNvPicPr>
          <p:nvPr/>
        </p:nvPicPr>
        <p:blipFill>
          <a:blip r:embed="rId3"/>
          <a:stretch>
            <a:fillRect/>
          </a:stretch>
        </p:blipFill>
        <p:spPr>
          <a:xfrm>
            <a:off x="65972" y="2522686"/>
            <a:ext cx="4793896" cy="2673044"/>
          </a:xfrm>
          <a:prstGeom prst="rect">
            <a:avLst/>
          </a:prstGeom>
        </p:spPr>
      </p:pic>
      <p:sp>
        <p:nvSpPr>
          <p:cNvPr id="8" name="CasellaDiTesto 7">
            <a:extLst>
              <a:ext uri="{FF2B5EF4-FFF2-40B4-BE49-F238E27FC236}">
                <a16:creationId xmlns:a16="http://schemas.microsoft.com/office/drawing/2014/main" id="{55BCB856-9C30-7B13-076D-55E91625090D}"/>
              </a:ext>
            </a:extLst>
          </p:cNvPr>
          <p:cNvSpPr txBox="1"/>
          <p:nvPr/>
        </p:nvSpPr>
        <p:spPr>
          <a:xfrm>
            <a:off x="4087549" y="1628448"/>
            <a:ext cx="3475932" cy="400110"/>
          </a:xfrm>
          <a:prstGeom prst="rect">
            <a:avLst/>
          </a:prstGeom>
          <a:noFill/>
        </p:spPr>
        <p:txBody>
          <a:bodyPr wrap="square" rtlCol="0">
            <a:spAutoFit/>
          </a:bodyPr>
          <a:lstStyle/>
          <a:p>
            <a:r>
              <a:rPr lang="it-IT" sz="2000" b="1" dirty="0">
                <a:solidFill>
                  <a:srgbClr val="C00000"/>
                </a:solidFill>
                <a:latin typeface="Verdana" panose="020B0604030504040204" pitchFamily="34" charset="0"/>
                <a:ea typeface="Verdana" panose="020B0604030504040204" pitchFamily="34" charset="0"/>
              </a:rPr>
              <a:t>LA SPONDILARTROSI</a:t>
            </a:r>
          </a:p>
        </p:txBody>
      </p:sp>
      <p:pic>
        <p:nvPicPr>
          <p:cNvPr id="11" name="Immagine 10">
            <a:extLst>
              <a:ext uri="{FF2B5EF4-FFF2-40B4-BE49-F238E27FC236}">
                <a16:creationId xmlns:a16="http://schemas.microsoft.com/office/drawing/2014/main" id="{53B172B6-6AED-D956-CA48-3F22E804584B}"/>
              </a:ext>
            </a:extLst>
          </p:cNvPr>
          <p:cNvPicPr>
            <a:picLocks noChangeAspect="1"/>
          </p:cNvPicPr>
          <p:nvPr/>
        </p:nvPicPr>
        <p:blipFill>
          <a:blip r:embed="rId4"/>
          <a:stretch>
            <a:fillRect/>
          </a:stretch>
        </p:blipFill>
        <p:spPr>
          <a:xfrm>
            <a:off x="4968870" y="2653072"/>
            <a:ext cx="4051861" cy="2227824"/>
          </a:xfrm>
          <a:prstGeom prst="rect">
            <a:avLst/>
          </a:prstGeom>
        </p:spPr>
      </p:pic>
      <p:pic>
        <p:nvPicPr>
          <p:cNvPr id="13" name="Immagine 12">
            <a:extLst>
              <a:ext uri="{FF2B5EF4-FFF2-40B4-BE49-F238E27FC236}">
                <a16:creationId xmlns:a16="http://schemas.microsoft.com/office/drawing/2014/main" id="{E324D92F-C720-C816-C91A-09182AE24F57}"/>
              </a:ext>
            </a:extLst>
          </p:cNvPr>
          <p:cNvPicPr>
            <a:picLocks noChangeAspect="1"/>
          </p:cNvPicPr>
          <p:nvPr/>
        </p:nvPicPr>
        <p:blipFill>
          <a:blip r:embed="rId5"/>
          <a:stretch>
            <a:fillRect/>
          </a:stretch>
        </p:blipFill>
        <p:spPr>
          <a:xfrm>
            <a:off x="9356898" y="2247304"/>
            <a:ext cx="2493196" cy="2732964"/>
          </a:xfrm>
          <a:prstGeom prst="rect">
            <a:avLst/>
          </a:prstGeom>
        </p:spPr>
      </p:pic>
    </p:spTree>
    <p:extLst>
      <p:ext uri="{BB962C8B-B14F-4D97-AF65-F5344CB8AC3E}">
        <p14:creationId xmlns:p14="http://schemas.microsoft.com/office/powerpoint/2010/main" val="2441640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11385396" y="6562607"/>
            <a:ext cx="356466" cy="254857"/>
          </a:xfrm>
        </p:spPr>
        <p:txBody>
          <a:bodyPr/>
          <a:lstStyle/>
          <a:p>
            <a:r>
              <a:rPr lang="it-IT" b="1" dirty="0"/>
              <a:t>16</a:t>
            </a:r>
          </a:p>
        </p:txBody>
      </p:sp>
      <p:sp>
        <p:nvSpPr>
          <p:cNvPr id="7" name="Segnaposto testo 6"/>
          <p:cNvSpPr>
            <a:spLocks noGrp="1"/>
          </p:cNvSpPr>
          <p:nvPr>
            <p:ph type="body" sz="quarter" idx="14"/>
          </p:nvPr>
        </p:nvSpPr>
        <p:spPr>
          <a:xfrm>
            <a:off x="7108383" y="6387299"/>
            <a:ext cx="4151765" cy="213495"/>
          </a:xfrm>
        </p:spPr>
        <p:txBody>
          <a:bodyPr/>
          <a:lstStyle/>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La mansione di “autista” e le patologie lavoro-correlate:</a:t>
            </a:r>
          </a:p>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 aspetti epidemiologici, clinici e fattori di rischio</a:t>
            </a:r>
            <a:endParaRPr lang="it-IT" dirty="0"/>
          </a:p>
        </p:txBody>
      </p:sp>
      <p:sp>
        <p:nvSpPr>
          <p:cNvPr id="3" name="CasellaDiTesto 2">
            <a:extLst>
              <a:ext uri="{FF2B5EF4-FFF2-40B4-BE49-F238E27FC236}">
                <a16:creationId xmlns:a16="http://schemas.microsoft.com/office/drawing/2014/main" id="{39BFC82A-3DD2-A1DC-3CA0-A023EAE87B41}"/>
              </a:ext>
            </a:extLst>
          </p:cNvPr>
          <p:cNvSpPr txBox="1"/>
          <p:nvPr/>
        </p:nvSpPr>
        <p:spPr>
          <a:xfrm>
            <a:off x="1477572" y="500696"/>
            <a:ext cx="9581469" cy="461665"/>
          </a:xfrm>
          <a:prstGeom prst="rect">
            <a:avLst/>
          </a:prstGeom>
          <a:noFill/>
        </p:spPr>
        <p:txBody>
          <a:bodyPr wrap="none" rtlCol="0">
            <a:spAutoFit/>
          </a:bodyPr>
          <a:lstStyle/>
          <a:p>
            <a:r>
              <a:rPr lang="it-IT" sz="2400" b="1" dirty="0">
                <a:solidFill>
                  <a:srgbClr val="002E5D"/>
                </a:solidFill>
                <a:latin typeface="Verdana" panose="020B0604030504040204" pitchFamily="34" charset="0"/>
                <a:ea typeface="Verdana" panose="020B0604030504040204" pitchFamily="34" charset="0"/>
              </a:rPr>
              <a:t>IL RACHIDE VERTEBRALE QUALE ORGANO BERSAGLIO</a:t>
            </a:r>
          </a:p>
        </p:txBody>
      </p:sp>
      <p:sp>
        <p:nvSpPr>
          <p:cNvPr id="8" name="CasellaDiTesto 7">
            <a:extLst>
              <a:ext uri="{FF2B5EF4-FFF2-40B4-BE49-F238E27FC236}">
                <a16:creationId xmlns:a16="http://schemas.microsoft.com/office/drawing/2014/main" id="{3FFAA266-8FC7-7E87-8085-9AE471294806}"/>
              </a:ext>
            </a:extLst>
          </p:cNvPr>
          <p:cNvSpPr txBox="1"/>
          <p:nvPr/>
        </p:nvSpPr>
        <p:spPr>
          <a:xfrm>
            <a:off x="509305" y="2198043"/>
            <a:ext cx="10945323" cy="3419013"/>
          </a:xfrm>
          <a:prstGeom prst="rect">
            <a:avLst/>
          </a:prstGeom>
          <a:noFill/>
        </p:spPr>
        <p:txBody>
          <a:bodyPr wrap="square">
            <a:spAutoFit/>
          </a:bodyPr>
          <a:lstStyle/>
          <a:p>
            <a:pPr algn="just">
              <a:lnSpc>
                <a:spcPct val="114000"/>
              </a:lnSpc>
            </a:pPr>
            <a:r>
              <a:rPr lang="it-IT" sz="2400" b="1" i="0" dirty="0">
                <a:solidFill>
                  <a:srgbClr val="002E5D"/>
                </a:solidFill>
                <a:effectLst/>
                <a:latin typeface="Verdana" panose="020B0604030504040204" pitchFamily="34" charset="0"/>
                <a:ea typeface="Verdana" panose="020B0604030504040204" pitchFamily="34" charset="0"/>
              </a:rPr>
              <a:t>La protrusione discale non è altro che una deformazione dello strato cartilagineo esterno del disco, dovuto allo spostamento del nucleo lo sfiancamento oltre la sua sede naturale, senza lesione dell’anello fibroso.</a:t>
            </a:r>
            <a:r>
              <a:rPr lang="it-IT" sz="2400" b="0" i="0" dirty="0">
                <a:solidFill>
                  <a:srgbClr val="002E5D"/>
                </a:solidFill>
                <a:effectLst/>
                <a:latin typeface="Verdana" panose="020B0604030504040204" pitchFamily="34" charset="0"/>
                <a:ea typeface="Verdana" panose="020B0604030504040204" pitchFamily="34" charset="0"/>
              </a:rPr>
              <a:t> </a:t>
            </a:r>
          </a:p>
          <a:p>
            <a:pPr algn="just">
              <a:lnSpc>
                <a:spcPct val="114000"/>
              </a:lnSpc>
            </a:pPr>
            <a:endParaRPr lang="it-IT" sz="2400" b="0" i="0" dirty="0">
              <a:solidFill>
                <a:srgbClr val="002E5D"/>
              </a:solidFill>
              <a:effectLst/>
              <a:latin typeface="Verdana" panose="020B0604030504040204" pitchFamily="34" charset="0"/>
              <a:ea typeface="Verdana" panose="020B0604030504040204" pitchFamily="34" charset="0"/>
            </a:endParaRPr>
          </a:p>
          <a:p>
            <a:pPr algn="just">
              <a:lnSpc>
                <a:spcPct val="114000"/>
              </a:lnSpc>
            </a:pPr>
            <a:r>
              <a:rPr lang="it-IT" sz="2400" b="1" i="0" dirty="0">
                <a:solidFill>
                  <a:srgbClr val="002E5D"/>
                </a:solidFill>
                <a:effectLst/>
                <a:latin typeface="Verdana" panose="020B0604030504040204" pitchFamily="34" charset="0"/>
                <a:ea typeface="Verdana" panose="020B0604030504040204" pitchFamily="34" charset="0"/>
              </a:rPr>
              <a:t>Si differenzia dalla vera e propria ernia, perché in quest’ultimo caso il rivestimento esterno del disco si rompe ed il nucleo polposo fuoriesce.</a:t>
            </a:r>
            <a:endParaRPr lang="it-IT" sz="2400" b="1" dirty="0">
              <a:solidFill>
                <a:srgbClr val="002E5D"/>
              </a:solidFill>
              <a:latin typeface="Verdana" panose="020B0604030504040204" pitchFamily="34" charset="0"/>
              <a:ea typeface="Verdana" panose="020B0604030504040204" pitchFamily="34" charset="0"/>
            </a:endParaRPr>
          </a:p>
        </p:txBody>
      </p:sp>
      <p:sp>
        <p:nvSpPr>
          <p:cNvPr id="9" name="CasellaDiTesto 8">
            <a:extLst>
              <a:ext uri="{FF2B5EF4-FFF2-40B4-BE49-F238E27FC236}">
                <a16:creationId xmlns:a16="http://schemas.microsoft.com/office/drawing/2014/main" id="{15CF76E4-32B5-0977-80E2-6A8944E3D597}"/>
              </a:ext>
            </a:extLst>
          </p:cNvPr>
          <p:cNvSpPr txBox="1"/>
          <p:nvPr/>
        </p:nvSpPr>
        <p:spPr>
          <a:xfrm>
            <a:off x="1697747" y="1545900"/>
            <a:ext cx="8568437" cy="400110"/>
          </a:xfrm>
          <a:prstGeom prst="rect">
            <a:avLst/>
          </a:prstGeom>
          <a:noFill/>
        </p:spPr>
        <p:txBody>
          <a:bodyPr wrap="square" rtlCol="0">
            <a:spAutoFit/>
          </a:bodyPr>
          <a:lstStyle/>
          <a:p>
            <a:pPr algn="ctr"/>
            <a:r>
              <a:rPr lang="it-IT" sz="2000" b="1" dirty="0">
                <a:solidFill>
                  <a:srgbClr val="C00000"/>
                </a:solidFill>
                <a:latin typeface="Verdana" panose="020B0604030504040204" pitchFamily="34" charset="0"/>
                <a:ea typeface="Verdana" panose="020B0604030504040204" pitchFamily="34" charset="0"/>
              </a:rPr>
              <a:t>PROTRUSIONE DISCALE (BULGING) E ERNIA DEL DISCO</a:t>
            </a:r>
          </a:p>
        </p:txBody>
      </p:sp>
    </p:spTree>
    <p:extLst>
      <p:ext uri="{BB962C8B-B14F-4D97-AF65-F5344CB8AC3E}">
        <p14:creationId xmlns:p14="http://schemas.microsoft.com/office/powerpoint/2010/main" val="41178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11385396" y="6562607"/>
            <a:ext cx="356466" cy="254857"/>
          </a:xfrm>
        </p:spPr>
        <p:txBody>
          <a:bodyPr/>
          <a:lstStyle/>
          <a:p>
            <a:r>
              <a:rPr lang="it-IT" b="1" dirty="0"/>
              <a:t>17</a:t>
            </a:r>
          </a:p>
        </p:txBody>
      </p:sp>
      <p:sp>
        <p:nvSpPr>
          <p:cNvPr id="7" name="Segnaposto testo 6"/>
          <p:cNvSpPr>
            <a:spLocks noGrp="1"/>
          </p:cNvSpPr>
          <p:nvPr>
            <p:ph type="body" sz="quarter" idx="14"/>
          </p:nvPr>
        </p:nvSpPr>
        <p:spPr>
          <a:xfrm>
            <a:off x="7108383" y="6387299"/>
            <a:ext cx="4151765" cy="213495"/>
          </a:xfrm>
        </p:spPr>
        <p:txBody>
          <a:bodyPr/>
          <a:lstStyle/>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La mansione di “autista” e le patologie lavoro-correlate:</a:t>
            </a:r>
          </a:p>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 aspetti epidemiologici, clinici e fattori di rischio</a:t>
            </a:r>
            <a:endParaRPr lang="it-IT" dirty="0"/>
          </a:p>
        </p:txBody>
      </p:sp>
      <p:sp>
        <p:nvSpPr>
          <p:cNvPr id="3" name="CasellaDiTesto 2">
            <a:extLst>
              <a:ext uri="{FF2B5EF4-FFF2-40B4-BE49-F238E27FC236}">
                <a16:creationId xmlns:a16="http://schemas.microsoft.com/office/drawing/2014/main" id="{39BFC82A-3DD2-A1DC-3CA0-A023EAE87B41}"/>
              </a:ext>
            </a:extLst>
          </p:cNvPr>
          <p:cNvSpPr txBox="1"/>
          <p:nvPr/>
        </p:nvSpPr>
        <p:spPr>
          <a:xfrm>
            <a:off x="1477572" y="394334"/>
            <a:ext cx="9581469" cy="461665"/>
          </a:xfrm>
          <a:prstGeom prst="rect">
            <a:avLst/>
          </a:prstGeom>
          <a:noFill/>
        </p:spPr>
        <p:txBody>
          <a:bodyPr wrap="none" rtlCol="0">
            <a:spAutoFit/>
          </a:bodyPr>
          <a:lstStyle/>
          <a:p>
            <a:r>
              <a:rPr lang="it-IT" sz="2400" b="1" dirty="0">
                <a:solidFill>
                  <a:srgbClr val="002E5D"/>
                </a:solidFill>
                <a:latin typeface="Verdana" panose="020B0604030504040204" pitchFamily="34" charset="0"/>
                <a:ea typeface="Verdana" panose="020B0604030504040204" pitchFamily="34" charset="0"/>
              </a:rPr>
              <a:t>IL RACHIDE VERTEBRALE QUALE ORGANO BERSAGLIO</a:t>
            </a:r>
          </a:p>
        </p:txBody>
      </p:sp>
      <p:pic>
        <p:nvPicPr>
          <p:cNvPr id="4" name="Immagine 3">
            <a:extLst>
              <a:ext uri="{FF2B5EF4-FFF2-40B4-BE49-F238E27FC236}">
                <a16:creationId xmlns:a16="http://schemas.microsoft.com/office/drawing/2014/main" id="{82C86EB5-D673-3AB2-A192-AB729B0A12E8}"/>
              </a:ext>
            </a:extLst>
          </p:cNvPr>
          <p:cNvPicPr>
            <a:picLocks noChangeAspect="1"/>
          </p:cNvPicPr>
          <p:nvPr/>
        </p:nvPicPr>
        <p:blipFill>
          <a:blip r:embed="rId3"/>
          <a:stretch>
            <a:fillRect/>
          </a:stretch>
        </p:blipFill>
        <p:spPr>
          <a:xfrm>
            <a:off x="339115" y="1478642"/>
            <a:ext cx="5277082" cy="4245405"/>
          </a:xfrm>
          <a:prstGeom prst="rect">
            <a:avLst/>
          </a:prstGeom>
        </p:spPr>
      </p:pic>
      <p:sp>
        <p:nvSpPr>
          <p:cNvPr id="6" name="CasellaDiTesto 5">
            <a:extLst>
              <a:ext uri="{FF2B5EF4-FFF2-40B4-BE49-F238E27FC236}">
                <a16:creationId xmlns:a16="http://schemas.microsoft.com/office/drawing/2014/main" id="{C8363655-4090-E1A2-5894-7902000BE31C}"/>
              </a:ext>
            </a:extLst>
          </p:cNvPr>
          <p:cNvSpPr txBox="1"/>
          <p:nvPr/>
        </p:nvSpPr>
        <p:spPr>
          <a:xfrm>
            <a:off x="1811781" y="995932"/>
            <a:ext cx="8568437" cy="400110"/>
          </a:xfrm>
          <a:prstGeom prst="rect">
            <a:avLst/>
          </a:prstGeom>
          <a:noFill/>
        </p:spPr>
        <p:txBody>
          <a:bodyPr wrap="square" rtlCol="0">
            <a:spAutoFit/>
          </a:bodyPr>
          <a:lstStyle/>
          <a:p>
            <a:pPr algn="ctr"/>
            <a:r>
              <a:rPr lang="it-IT" sz="2000" b="1" dirty="0">
                <a:solidFill>
                  <a:srgbClr val="C00000"/>
                </a:solidFill>
                <a:latin typeface="Verdana" panose="020B0604030504040204" pitchFamily="34" charset="0"/>
                <a:ea typeface="Verdana" panose="020B0604030504040204" pitchFamily="34" charset="0"/>
              </a:rPr>
              <a:t>PROTRUSIONE DISCALE (BULGING) E ERNIA DEL DISCO</a:t>
            </a:r>
          </a:p>
        </p:txBody>
      </p:sp>
      <p:pic>
        <p:nvPicPr>
          <p:cNvPr id="9" name="Immagine 8">
            <a:extLst>
              <a:ext uri="{FF2B5EF4-FFF2-40B4-BE49-F238E27FC236}">
                <a16:creationId xmlns:a16="http://schemas.microsoft.com/office/drawing/2014/main" id="{ED674F25-EC97-25A7-B753-1E122A74AA30}"/>
              </a:ext>
            </a:extLst>
          </p:cNvPr>
          <p:cNvPicPr>
            <a:picLocks noChangeAspect="1"/>
          </p:cNvPicPr>
          <p:nvPr/>
        </p:nvPicPr>
        <p:blipFill>
          <a:blip r:embed="rId4"/>
          <a:stretch>
            <a:fillRect/>
          </a:stretch>
        </p:blipFill>
        <p:spPr>
          <a:xfrm>
            <a:off x="6673304" y="1482543"/>
            <a:ext cx="4656780" cy="4556914"/>
          </a:xfrm>
          <a:prstGeom prst="rect">
            <a:avLst/>
          </a:prstGeom>
        </p:spPr>
      </p:pic>
    </p:spTree>
    <p:extLst>
      <p:ext uri="{BB962C8B-B14F-4D97-AF65-F5344CB8AC3E}">
        <p14:creationId xmlns:p14="http://schemas.microsoft.com/office/powerpoint/2010/main" val="2969818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11385396" y="6562607"/>
            <a:ext cx="356466" cy="254857"/>
          </a:xfrm>
        </p:spPr>
        <p:txBody>
          <a:bodyPr/>
          <a:lstStyle/>
          <a:p>
            <a:r>
              <a:rPr lang="it-IT" b="1" dirty="0"/>
              <a:t>18</a:t>
            </a:r>
          </a:p>
        </p:txBody>
      </p:sp>
      <p:sp>
        <p:nvSpPr>
          <p:cNvPr id="7" name="Segnaposto testo 6"/>
          <p:cNvSpPr>
            <a:spLocks noGrp="1"/>
          </p:cNvSpPr>
          <p:nvPr>
            <p:ph type="body" sz="quarter" idx="14"/>
          </p:nvPr>
        </p:nvSpPr>
        <p:spPr>
          <a:xfrm>
            <a:off x="7108383" y="6387299"/>
            <a:ext cx="4151765" cy="213495"/>
          </a:xfrm>
        </p:spPr>
        <p:txBody>
          <a:bodyPr/>
          <a:lstStyle/>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La mansione di “autista” e le patologie lavoro-correlate:</a:t>
            </a:r>
          </a:p>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 aspetti epidemiologici, clinici e fattori di rischio</a:t>
            </a:r>
            <a:endParaRPr lang="it-IT" dirty="0"/>
          </a:p>
        </p:txBody>
      </p:sp>
      <p:pic>
        <p:nvPicPr>
          <p:cNvPr id="4" name="Immagine 3">
            <a:extLst>
              <a:ext uri="{FF2B5EF4-FFF2-40B4-BE49-F238E27FC236}">
                <a16:creationId xmlns:a16="http://schemas.microsoft.com/office/drawing/2014/main" id="{9DBD21CF-565B-43C8-47B5-75D312A28136}"/>
              </a:ext>
            </a:extLst>
          </p:cNvPr>
          <p:cNvPicPr>
            <a:picLocks noChangeAspect="1"/>
          </p:cNvPicPr>
          <p:nvPr/>
        </p:nvPicPr>
        <p:blipFill>
          <a:blip r:embed="rId3"/>
          <a:stretch>
            <a:fillRect/>
          </a:stretch>
        </p:blipFill>
        <p:spPr>
          <a:xfrm>
            <a:off x="1860046" y="369392"/>
            <a:ext cx="8065129" cy="5825401"/>
          </a:xfrm>
          <a:prstGeom prst="rect">
            <a:avLst/>
          </a:prstGeom>
        </p:spPr>
      </p:pic>
    </p:spTree>
    <p:extLst>
      <p:ext uri="{BB962C8B-B14F-4D97-AF65-F5344CB8AC3E}">
        <p14:creationId xmlns:p14="http://schemas.microsoft.com/office/powerpoint/2010/main" val="349453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11385396" y="6562607"/>
            <a:ext cx="356466" cy="254857"/>
          </a:xfrm>
        </p:spPr>
        <p:txBody>
          <a:bodyPr/>
          <a:lstStyle/>
          <a:p>
            <a:r>
              <a:rPr lang="it-IT" b="1" dirty="0"/>
              <a:t>19</a:t>
            </a:r>
          </a:p>
        </p:txBody>
      </p:sp>
      <p:sp>
        <p:nvSpPr>
          <p:cNvPr id="7" name="Segnaposto testo 6"/>
          <p:cNvSpPr>
            <a:spLocks noGrp="1"/>
          </p:cNvSpPr>
          <p:nvPr>
            <p:ph type="body" sz="quarter" idx="14"/>
          </p:nvPr>
        </p:nvSpPr>
        <p:spPr>
          <a:xfrm>
            <a:off x="7108383" y="6387299"/>
            <a:ext cx="4151765" cy="213495"/>
          </a:xfrm>
        </p:spPr>
        <p:txBody>
          <a:bodyPr/>
          <a:lstStyle/>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La mansione di “autista” e le patologie lavoro-correlate:</a:t>
            </a:r>
          </a:p>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 aspetti epidemiologici, clinici e fattori di rischio</a:t>
            </a:r>
            <a:endParaRPr lang="it-IT" dirty="0"/>
          </a:p>
        </p:txBody>
      </p:sp>
      <p:sp>
        <p:nvSpPr>
          <p:cNvPr id="2" name="CasellaDiTesto 1">
            <a:extLst>
              <a:ext uri="{FF2B5EF4-FFF2-40B4-BE49-F238E27FC236}">
                <a16:creationId xmlns:a16="http://schemas.microsoft.com/office/drawing/2014/main" id="{42773A4A-C408-574B-8D32-0EA30394876B}"/>
              </a:ext>
            </a:extLst>
          </p:cNvPr>
          <p:cNvSpPr txBox="1"/>
          <p:nvPr/>
        </p:nvSpPr>
        <p:spPr>
          <a:xfrm>
            <a:off x="3021758" y="537733"/>
            <a:ext cx="5732660" cy="523220"/>
          </a:xfrm>
          <a:prstGeom prst="rect">
            <a:avLst/>
          </a:prstGeom>
          <a:noFill/>
        </p:spPr>
        <p:txBody>
          <a:bodyPr wrap="none" rtlCol="0">
            <a:spAutoFit/>
          </a:bodyPr>
          <a:lstStyle/>
          <a:p>
            <a:r>
              <a:rPr lang="it-IT" sz="2800" b="1" dirty="0">
                <a:solidFill>
                  <a:srgbClr val="C00000"/>
                </a:solidFill>
                <a:latin typeface="Verdana" panose="020B0604030504040204" pitchFamily="34" charset="0"/>
                <a:ea typeface="Verdana" panose="020B0604030504040204" pitchFamily="34" charset="0"/>
              </a:rPr>
              <a:t>COME VALUTARE I RISCHI?</a:t>
            </a:r>
          </a:p>
        </p:txBody>
      </p:sp>
      <p:sp>
        <p:nvSpPr>
          <p:cNvPr id="8" name="CasellaDiTesto 7">
            <a:extLst>
              <a:ext uri="{FF2B5EF4-FFF2-40B4-BE49-F238E27FC236}">
                <a16:creationId xmlns:a16="http://schemas.microsoft.com/office/drawing/2014/main" id="{66DDF54C-B6FE-2154-C883-C5AB4DF75B8D}"/>
              </a:ext>
            </a:extLst>
          </p:cNvPr>
          <p:cNvSpPr txBox="1"/>
          <p:nvPr/>
        </p:nvSpPr>
        <p:spPr>
          <a:xfrm>
            <a:off x="1448809" y="1202660"/>
            <a:ext cx="8106974" cy="815608"/>
          </a:xfrm>
          <a:prstGeom prst="rect">
            <a:avLst/>
          </a:prstGeom>
          <a:noFill/>
        </p:spPr>
        <p:txBody>
          <a:bodyPr wrap="square">
            <a:spAutoFit/>
          </a:bodyPr>
          <a:lstStyle/>
          <a:p>
            <a:pPr algn="ctr">
              <a:spcAft>
                <a:spcPts val="600"/>
              </a:spcAft>
            </a:pPr>
            <a:r>
              <a:rPr lang="it-IT" sz="2400" b="1" kern="0" dirty="0">
                <a:solidFill>
                  <a:srgbClr val="002E5D"/>
                </a:solidFill>
                <a:effectLst/>
                <a:latin typeface="Verdana" panose="020B0604030504040204" pitchFamily="34" charset="0"/>
                <a:ea typeface="Verdana" panose="020B0604030504040204" pitchFamily="34" charset="0"/>
                <a:cs typeface="CIDFont+F2"/>
              </a:rPr>
              <a:t>DOCUMENTO DI VALUTAZIONE DEI RISCHI</a:t>
            </a:r>
            <a:endParaRPr lang="it-IT" sz="2400" b="1" kern="100" dirty="0">
              <a:solidFill>
                <a:srgbClr val="002E5D"/>
              </a:solidFill>
              <a:effectLst/>
              <a:latin typeface="Verdana" panose="020B0604030504040204" pitchFamily="34" charset="0"/>
              <a:ea typeface="Verdana" panose="020B0604030504040204" pitchFamily="34" charset="0"/>
              <a:cs typeface="Times New Roman" panose="02020603050405020304" pitchFamily="18" charset="0"/>
            </a:endParaRPr>
          </a:p>
          <a:p>
            <a:pPr algn="ctr">
              <a:spcAft>
                <a:spcPts val="600"/>
              </a:spcAft>
            </a:pPr>
            <a:r>
              <a:rPr lang="it-IT" b="1" kern="0" dirty="0">
                <a:solidFill>
                  <a:srgbClr val="002E5D"/>
                </a:solidFill>
                <a:effectLst/>
                <a:latin typeface="Verdana" panose="020B0604030504040204" pitchFamily="34" charset="0"/>
                <a:ea typeface="Verdana" panose="020B0604030504040204" pitchFamily="34" charset="0"/>
                <a:cs typeface="CIDFont+F2"/>
              </a:rPr>
              <a:t>(Artt. 17  e 28 del D. Lgs 81/2008 e </a:t>
            </a:r>
            <a:r>
              <a:rPr lang="it-IT" b="1" kern="0" dirty="0" err="1">
                <a:solidFill>
                  <a:srgbClr val="002E5D"/>
                </a:solidFill>
                <a:effectLst/>
                <a:latin typeface="Verdana" panose="020B0604030504040204" pitchFamily="34" charset="0"/>
                <a:ea typeface="Verdana" panose="020B0604030504040204" pitchFamily="34" charset="0"/>
                <a:cs typeface="CIDFont+F2"/>
              </a:rPr>
              <a:t>s.m.i.</a:t>
            </a:r>
            <a:r>
              <a:rPr lang="it-IT" b="1" kern="0" dirty="0">
                <a:solidFill>
                  <a:srgbClr val="002E5D"/>
                </a:solidFill>
                <a:effectLst/>
                <a:latin typeface="Verdana" panose="020B0604030504040204" pitchFamily="34" charset="0"/>
                <a:ea typeface="Verdana" panose="020B0604030504040204" pitchFamily="34" charset="0"/>
                <a:cs typeface="CIDFont+F2"/>
              </a:rPr>
              <a:t>)</a:t>
            </a:r>
            <a:endParaRPr lang="it-IT" b="1" kern="100" dirty="0">
              <a:solidFill>
                <a:srgbClr val="002E5D"/>
              </a:solidFill>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10" name="CasellaDiTesto 9">
            <a:extLst>
              <a:ext uri="{FF2B5EF4-FFF2-40B4-BE49-F238E27FC236}">
                <a16:creationId xmlns:a16="http://schemas.microsoft.com/office/drawing/2014/main" id="{31A025F9-EB87-77B8-5745-EDC04F538A88}"/>
              </a:ext>
            </a:extLst>
          </p:cNvPr>
          <p:cNvSpPr txBox="1"/>
          <p:nvPr/>
        </p:nvSpPr>
        <p:spPr>
          <a:xfrm>
            <a:off x="330788" y="2144927"/>
            <a:ext cx="11054608" cy="1569660"/>
          </a:xfrm>
          <a:prstGeom prst="rect">
            <a:avLst/>
          </a:prstGeom>
          <a:noFill/>
        </p:spPr>
        <p:txBody>
          <a:bodyPr wrap="square">
            <a:spAutoFit/>
          </a:bodyPr>
          <a:lstStyle/>
          <a:p>
            <a:pPr algn="just"/>
            <a:r>
              <a:rPr lang="it-IT" sz="2400" b="1" i="0" u="none" strike="noStrike" baseline="0" dirty="0">
                <a:solidFill>
                  <a:srgbClr val="002E5D"/>
                </a:solidFill>
                <a:latin typeface="Verdana" panose="020B0604030504040204" pitchFamily="34" charset="0"/>
                <a:ea typeface="Verdana" panose="020B0604030504040204" pitchFamily="34" charset="0"/>
              </a:rPr>
              <a:t>«</a:t>
            </a:r>
            <a:r>
              <a:rPr lang="it-IT" sz="2400" b="1" i="1" u="none" strike="noStrike" baseline="0" dirty="0">
                <a:solidFill>
                  <a:srgbClr val="C00000"/>
                </a:solidFill>
                <a:latin typeface="Verdana" panose="020B0604030504040204" pitchFamily="34" charset="0"/>
                <a:ea typeface="Verdana" panose="020B0604030504040204" pitchFamily="34" charset="0"/>
              </a:rPr>
              <a:t>RISCHIO</a:t>
            </a:r>
            <a:r>
              <a:rPr lang="it-IT" sz="2400" b="1" i="0" u="none" strike="noStrike" baseline="0" dirty="0">
                <a:solidFill>
                  <a:srgbClr val="002E5D"/>
                </a:solidFill>
                <a:latin typeface="Verdana" panose="020B0604030504040204" pitchFamily="34" charset="0"/>
                <a:ea typeface="Verdana" panose="020B0604030504040204" pitchFamily="34" charset="0"/>
              </a:rPr>
              <a:t>»: probabilità di raggiungimento del livello potenziale di danno nelle condizioni di impiego o di esposizione ad un determinato fattore o agente oppure alla loro combinazione </a:t>
            </a:r>
            <a:endParaRPr lang="it-IT" sz="2400" b="1" dirty="0">
              <a:solidFill>
                <a:srgbClr val="002E5D"/>
              </a:solidFill>
              <a:latin typeface="Verdana" panose="020B0604030504040204" pitchFamily="34" charset="0"/>
              <a:ea typeface="Verdana" panose="020B0604030504040204" pitchFamily="34" charset="0"/>
            </a:endParaRPr>
          </a:p>
        </p:txBody>
      </p:sp>
      <p:sp>
        <p:nvSpPr>
          <p:cNvPr id="12" name="CasellaDiTesto 11">
            <a:extLst>
              <a:ext uri="{FF2B5EF4-FFF2-40B4-BE49-F238E27FC236}">
                <a16:creationId xmlns:a16="http://schemas.microsoft.com/office/drawing/2014/main" id="{143116A4-F9AC-8D8C-B708-7F9D9CCA8E7B}"/>
              </a:ext>
            </a:extLst>
          </p:cNvPr>
          <p:cNvSpPr txBox="1"/>
          <p:nvPr/>
        </p:nvSpPr>
        <p:spPr>
          <a:xfrm>
            <a:off x="139279" y="3761811"/>
            <a:ext cx="11376509" cy="1938992"/>
          </a:xfrm>
          <a:prstGeom prst="rect">
            <a:avLst/>
          </a:prstGeom>
          <a:noFill/>
        </p:spPr>
        <p:txBody>
          <a:bodyPr wrap="square">
            <a:spAutoFit/>
          </a:bodyPr>
          <a:lstStyle/>
          <a:p>
            <a:pPr algn="just"/>
            <a:r>
              <a:rPr lang="it-IT" sz="2000" b="1" i="0" u="none" strike="noStrike" baseline="0" dirty="0">
                <a:solidFill>
                  <a:srgbClr val="002E5D"/>
                </a:solidFill>
                <a:latin typeface="Verdana" panose="020B0604030504040204" pitchFamily="34" charset="0"/>
                <a:ea typeface="Verdana" panose="020B0604030504040204" pitchFamily="34" charset="0"/>
              </a:rPr>
              <a:t>«</a:t>
            </a:r>
            <a:r>
              <a:rPr lang="it-IT" sz="2000" b="1" i="1" u="none" strike="noStrike" baseline="0" dirty="0">
                <a:solidFill>
                  <a:srgbClr val="C00000"/>
                </a:solidFill>
                <a:latin typeface="Verdana" panose="020B0604030504040204" pitchFamily="34" charset="0"/>
                <a:ea typeface="Verdana" panose="020B0604030504040204" pitchFamily="34" charset="0"/>
              </a:rPr>
              <a:t>VALUTAZIONE DEI RISCHI</a:t>
            </a:r>
            <a:r>
              <a:rPr lang="it-IT" sz="2000" b="1" i="0" u="none" strike="noStrike" baseline="0" dirty="0">
                <a:solidFill>
                  <a:srgbClr val="002E5D"/>
                </a:solidFill>
                <a:latin typeface="Verdana" panose="020B0604030504040204" pitchFamily="34" charset="0"/>
                <a:ea typeface="Verdana" panose="020B0604030504040204" pitchFamily="34" charset="0"/>
              </a:rPr>
              <a:t>»: valutazione globale e documentata di tutti i rischi per la salute e sicurezza dei lavoratori presenti nell’ambito dell’organizzazione in cui essi prestano la propria attività, finalizzata ad individuare le adeguate misure di prevenzione e di protezione e ad elaborare il programma delle misure atte a garantire il miglioramento nel tempo dei livelli di salute e sicurezza </a:t>
            </a:r>
            <a:endParaRPr lang="it-IT" sz="2000" b="1" dirty="0">
              <a:solidFill>
                <a:srgbClr val="002E5D"/>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751533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11385396" y="6562607"/>
            <a:ext cx="356466" cy="254857"/>
          </a:xfrm>
        </p:spPr>
        <p:txBody>
          <a:bodyPr/>
          <a:lstStyle/>
          <a:p>
            <a:r>
              <a:rPr lang="it-IT" b="1" dirty="0"/>
              <a:t>2</a:t>
            </a:r>
          </a:p>
        </p:txBody>
      </p:sp>
      <p:sp>
        <p:nvSpPr>
          <p:cNvPr id="7" name="Segnaposto testo 6"/>
          <p:cNvSpPr>
            <a:spLocks noGrp="1"/>
          </p:cNvSpPr>
          <p:nvPr>
            <p:ph type="body" sz="quarter" idx="14"/>
          </p:nvPr>
        </p:nvSpPr>
        <p:spPr>
          <a:xfrm>
            <a:off x="7108383" y="6387299"/>
            <a:ext cx="4151765" cy="213495"/>
          </a:xfrm>
        </p:spPr>
        <p:txBody>
          <a:bodyPr/>
          <a:lstStyle/>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La mansione di “autista” e le patologie lavoro-correlate:</a:t>
            </a:r>
          </a:p>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 aspetti epidemiologici, clinici e fattori di rischio</a:t>
            </a:r>
            <a:endParaRPr lang="it-IT" dirty="0"/>
          </a:p>
        </p:txBody>
      </p:sp>
      <p:sp>
        <p:nvSpPr>
          <p:cNvPr id="31" name="CasellaDiTesto 30">
            <a:extLst>
              <a:ext uri="{FF2B5EF4-FFF2-40B4-BE49-F238E27FC236}">
                <a16:creationId xmlns:a16="http://schemas.microsoft.com/office/drawing/2014/main" id="{DA165056-0E35-11D7-7F84-398E231B06ED}"/>
              </a:ext>
            </a:extLst>
          </p:cNvPr>
          <p:cNvSpPr txBox="1"/>
          <p:nvPr/>
        </p:nvSpPr>
        <p:spPr>
          <a:xfrm>
            <a:off x="3285188" y="625840"/>
            <a:ext cx="5398585" cy="661784"/>
          </a:xfrm>
          <a:prstGeom prst="rect">
            <a:avLst/>
          </a:prstGeom>
          <a:noFill/>
        </p:spPr>
        <p:txBody>
          <a:bodyPr wrap="square">
            <a:spAutoFit/>
          </a:bodyPr>
          <a:lstStyle/>
          <a:p>
            <a:pPr algn="ctr">
              <a:lnSpc>
                <a:spcPct val="114000"/>
              </a:lnSpc>
              <a:spcAft>
                <a:spcPts val="600"/>
              </a:spcAft>
            </a:pPr>
            <a:r>
              <a:rPr lang="it-IT" sz="3600" b="1" i="0" dirty="0">
                <a:solidFill>
                  <a:schemeClr val="accent5">
                    <a:lumMod val="75000"/>
                  </a:schemeClr>
                </a:solidFill>
                <a:effectLst/>
                <a:latin typeface="Verdana" panose="020B0604030504040204" pitchFamily="34" charset="0"/>
                <a:ea typeface="Verdana" panose="020B0604030504040204" pitchFamily="34" charset="0"/>
              </a:rPr>
              <a:t>DI CHI PARLIAMO?</a:t>
            </a:r>
          </a:p>
        </p:txBody>
      </p:sp>
      <p:sp>
        <p:nvSpPr>
          <p:cNvPr id="3" name="CasellaDiTesto 2">
            <a:extLst>
              <a:ext uri="{FF2B5EF4-FFF2-40B4-BE49-F238E27FC236}">
                <a16:creationId xmlns:a16="http://schemas.microsoft.com/office/drawing/2014/main" id="{D3A8F2C9-A6C2-CB66-7B55-7E20920DDA6D}"/>
              </a:ext>
            </a:extLst>
          </p:cNvPr>
          <p:cNvSpPr txBox="1"/>
          <p:nvPr/>
        </p:nvSpPr>
        <p:spPr>
          <a:xfrm>
            <a:off x="926508" y="1625778"/>
            <a:ext cx="10815354" cy="4443139"/>
          </a:xfrm>
          <a:prstGeom prst="rect">
            <a:avLst/>
          </a:prstGeom>
          <a:noFill/>
        </p:spPr>
        <p:txBody>
          <a:bodyPr wrap="square">
            <a:spAutoFit/>
          </a:bodyPr>
          <a:lstStyle/>
          <a:p>
            <a:pPr algn="just">
              <a:lnSpc>
                <a:spcPct val="150000"/>
              </a:lnSpc>
            </a:pPr>
            <a:r>
              <a:rPr lang="it-IT" sz="3200" b="1" kern="0" dirty="0">
                <a:solidFill>
                  <a:srgbClr val="002E5D"/>
                </a:solidFill>
                <a:latin typeface="Verdana" panose="020B0604030504040204" pitchFamily="34" charset="0"/>
                <a:ea typeface="CIDFont+F3"/>
                <a:cs typeface="CIDFont+F5"/>
              </a:rPr>
              <a:t>P</a:t>
            </a:r>
            <a:r>
              <a:rPr lang="it-IT" sz="3200" b="1" kern="0" dirty="0">
                <a:solidFill>
                  <a:srgbClr val="002E5D"/>
                </a:solidFill>
                <a:effectLst/>
                <a:latin typeface="Verdana" panose="020B0604030504040204" pitchFamily="34" charset="0"/>
                <a:ea typeface="CIDFont+F3"/>
                <a:cs typeface="CIDFont+F5"/>
              </a:rPr>
              <a:t>ersonale di movimento del trasporto urbano ed extra-urbano di superficie, che comprende gli Operatori di Esercizio (</a:t>
            </a:r>
            <a:r>
              <a:rPr lang="it-IT" sz="3200" b="1" kern="0" dirty="0" err="1">
                <a:solidFill>
                  <a:srgbClr val="002E5D"/>
                </a:solidFill>
                <a:effectLst/>
                <a:latin typeface="Verdana" panose="020B0604030504040204" pitchFamily="34" charset="0"/>
                <a:ea typeface="CIDFont+F3"/>
                <a:cs typeface="CIDFont+F5"/>
              </a:rPr>
              <a:t>OdE</a:t>
            </a:r>
            <a:r>
              <a:rPr lang="it-IT" sz="3200" b="1" kern="0" dirty="0">
                <a:solidFill>
                  <a:srgbClr val="002E5D"/>
                </a:solidFill>
                <a:effectLst/>
                <a:latin typeface="Verdana" panose="020B0604030504040204" pitchFamily="34" charset="0"/>
                <a:ea typeface="CIDFont+F3"/>
                <a:cs typeface="CIDFont+F5"/>
              </a:rPr>
              <a:t>, OE), ovvero i </a:t>
            </a:r>
            <a:r>
              <a:rPr lang="it-IT" sz="3200" b="1" kern="0" dirty="0">
                <a:solidFill>
                  <a:srgbClr val="FF0000"/>
                </a:solidFill>
                <a:effectLst/>
                <a:latin typeface="Verdana" panose="020B0604030504040204" pitchFamily="34" charset="0"/>
                <a:ea typeface="CIDFont+F3"/>
                <a:cs typeface="CIDFont+F5"/>
              </a:rPr>
              <a:t>conducenti di autobus, tram e filobus</a:t>
            </a:r>
            <a:r>
              <a:rPr lang="it-IT" sz="3200" b="1" kern="0" dirty="0">
                <a:effectLst/>
                <a:latin typeface="Verdana" panose="020B0604030504040204" pitchFamily="34" charset="0"/>
                <a:ea typeface="CIDFont+F3"/>
                <a:cs typeface="CIDFont+F5"/>
              </a:rPr>
              <a:t>, </a:t>
            </a:r>
            <a:r>
              <a:rPr lang="it-IT" sz="3200" b="1" kern="0" dirty="0">
                <a:solidFill>
                  <a:srgbClr val="002E5D"/>
                </a:solidFill>
                <a:effectLst/>
                <a:latin typeface="Verdana" panose="020B0604030504040204" pitchFamily="34" charset="0"/>
                <a:ea typeface="CIDFont+F3"/>
                <a:cs typeface="CIDFont+F5"/>
              </a:rPr>
              <a:t>il Personale Ispettivo (</a:t>
            </a:r>
            <a:r>
              <a:rPr lang="it-IT" sz="3200" b="1" kern="0" dirty="0" err="1">
                <a:solidFill>
                  <a:srgbClr val="002E5D"/>
                </a:solidFill>
                <a:effectLst/>
                <a:latin typeface="Verdana" panose="020B0604030504040204" pitchFamily="34" charset="0"/>
                <a:ea typeface="CIDFont+F3"/>
                <a:cs typeface="CIDFont+F5"/>
              </a:rPr>
              <a:t>CdE</a:t>
            </a:r>
            <a:r>
              <a:rPr lang="it-IT" sz="3200" b="1" kern="0" dirty="0">
                <a:solidFill>
                  <a:srgbClr val="002E5D"/>
                </a:solidFill>
                <a:effectLst/>
                <a:latin typeface="Verdana" panose="020B0604030504040204" pitchFamily="34" charset="0"/>
                <a:ea typeface="CIDFont+F3"/>
                <a:cs typeface="CIDFont+F5"/>
              </a:rPr>
              <a:t>, </a:t>
            </a:r>
            <a:r>
              <a:rPr lang="it-IT" sz="3200" b="1" kern="0" dirty="0" err="1">
                <a:solidFill>
                  <a:srgbClr val="002E5D"/>
                </a:solidFill>
                <a:effectLst/>
                <a:latin typeface="Verdana" panose="020B0604030504040204" pitchFamily="34" charset="0"/>
                <a:ea typeface="CIDFont+F3"/>
                <a:cs typeface="CIDFont+F5"/>
              </a:rPr>
              <a:t>AdE</a:t>
            </a:r>
            <a:r>
              <a:rPr lang="it-IT" sz="3200" b="1" kern="0" dirty="0">
                <a:solidFill>
                  <a:srgbClr val="002E5D"/>
                </a:solidFill>
                <a:effectLst/>
                <a:latin typeface="Verdana" panose="020B0604030504040204" pitchFamily="34" charset="0"/>
                <a:ea typeface="CIDFont+F3"/>
                <a:cs typeface="CIDFont+F5"/>
              </a:rPr>
              <a:t>) e gli Agenti di capolinea</a:t>
            </a:r>
            <a:endParaRPr lang="it-IT" sz="3200" b="1" dirty="0">
              <a:solidFill>
                <a:srgbClr val="002E5D"/>
              </a:solidFill>
            </a:endParaRPr>
          </a:p>
        </p:txBody>
      </p:sp>
      <p:pic>
        <p:nvPicPr>
          <p:cNvPr id="8" name="Immagine 7">
            <a:extLst>
              <a:ext uri="{FF2B5EF4-FFF2-40B4-BE49-F238E27FC236}">
                <a16:creationId xmlns:a16="http://schemas.microsoft.com/office/drawing/2014/main" id="{C5647FCF-3676-02B7-9D38-F07FFDC0BB9C}"/>
              </a:ext>
            </a:extLst>
          </p:cNvPr>
          <p:cNvPicPr>
            <a:picLocks noChangeAspect="1"/>
          </p:cNvPicPr>
          <p:nvPr/>
        </p:nvPicPr>
        <p:blipFill>
          <a:blip r:embed="rId2"/>
          <a:stretch>
            <a:fillRect/>
          </a:stretch>
        </p:blipFill>
        <p:spPr>
          <a:xfrm>
            <a:off x="376719" y="220653"/>
            <a:ext cx="2578428" cy="1472157"/>
          </a:xfrm>
          <a:prstGeom prst="rect">
            <a:avLst/>
          </a:prstGeom>
        </p:spPr>
      </p:pic>
      <p:pic>
        <p:nvPicPr>
          <p:cNvPr id="1026" name="Picture 2" descr="Tram di Milano: ATM e Trasporto Pubblico con Autobus e ...">
            <a:extLst>
              <a:ext uri="{FF2B5EF4-FFF2-40B4-BE49-F238E27FC236}">
                <a16:creationId xmlns:a16="http://schemas.microsoft.com/office/drawing/2014/main" id="{EE6FD152-FB18-5415-DD08-B20F135E1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0137" y="61169"/>
            <a:ext cx="2745144" cy="1791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060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11385396" y="6562607"/>
            <a:ext cx="356466" cy="254857"/>
          </a:xfrm>
        </p:spPr>
        <p:txBody>
          <a:bodyPr/>
          <a:lstStyle/>
          <a:p>
            <a:r>
              <a:rPr lang="it-IT" b="1" dirty="0"/>
              <a:t>20</a:t>
            </a:r>
          </a:p>
        </p:txBody>
      </p:sp>
      <p:sp>
        <p:nvSpPr>
          <p:cNvPr id="7" name="Segnaposto testo 6"/>
          <p:cNvSpPr>
            <a:spLocks noGrp="1"/>
          </p:cNvSpPr>
          <p:nvPr>
            <p:ph type="body" sz="quarter" idx="14"/>
          </p:nvPr>
        </p:nvSpPr>
        <p:spPr>
          <a:xfrm>
            <a:off x="7108383" y="6387299"/>
            <a:ext cx="4151765" cy="213495"/>
          </a:xfrm>
        </p:spPr>
        <p:txBody>
          <a:bodyPr/>
          <a:lstStyle/>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La mansione di “autista” e le patologie lavoro-correlate:</a:t>
            </a:r>
          </a:p>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 aspetti epidemiologici, clinici e fattori di rischio</a:t>
            </a:r>
            <a:endParaRPr lang="it-IT" dirty="0"/>
          </a:p>
        </p:txBody>
      </p:sp>
      <p:sp>
        <p:nvSpPr>
          <p:cNvPr id="8" name="CasellaDiTesto 7">
            <a:extLst>
              <a:ext uri="{FF2B5EF4-FFF2-40B4-BE49-F238E27FC236}">
                <a16:creationId xmlns:a16="http://schemas.microsoft.com/office/drawing/2014/main" id="{92952BC3-2B05-2067-0B5A-0D80A2E76E74}"/>
              </a:ext>
            </a:extLst>
          </p:cNvPr>
          <p:cNvSpPr txBox="1"/>
          <p:nvPr/>
        </p:nvSpPr>
        <p:spPr>
          <a:xfrm>
            <a:off x="2204248" y="301563"/>
            <a:ext cx="7363645" cy="523220"/>
          </a:xfrm>
          <a:prstGeom prst="rect">
            <a:avLst/>
          </a:prstGeom>
          <a:noFill/>
          <a:ln w="28575">
            <a:solidFill>
              <a:srgbClr val="000099"/>
            </a:solidFill>
          </a:ln>
        </p:spPr>
        <p:txBody>
          <a:bodyPr wrap="square" rtlCol="0">
            <a:spAutoFit/>
          </a:bodyPr>
          <a:lstStyle/>
          <a:p>
            <a:pPr algn="ctr"/>
            <a:r>
              <a:rPr lang="it-IT" sz="2800" b="1" dirty="0">
                <a:solidFill>
                  <a:srgbClr val="C00000"/>
                </a:solidFill>
                <a:latin typeface="Verdana" panose="020B0604030504040204" pitchFamily="34" charset="0"/>
                <a:ea typeface="Verdana" panose="020B0604030504040204" pitchFamily="34" charset="0"/>
              </a:rPr>
              <a:t>CALCOLO DEL LIVELLO DI RISCHIO</a:t>
            </a:r>
            <a:endParaRPr lang="it-IT" b="1" dirty="0">
              <a:solidFill>
                <a:srgbClr val="C00000"/>
              </a:solidFill>
              <a:latin typeface="Verdana" panose="020B0604030504040204" pitchFamily="34" charset="0"/>
              <a:ea typeface="Verdana" panose="020B0604030504040204" pitchFamily="34" charset="0"/>
            </a:endParaRPr>
          </a:p>
        </p:txBody>
      </p:sp>
      <p:sp>
        <p:nvSpPr>
          <p:cNvPr id="10" name="CasellaDiTesto 9">
            <a:extLst>
              <a:ext uri="{FF2B5EF4-FFF2-40B4-BE49-F238E27FC236}">
                <a16:creationId xmlns:a16="http://schemas.microsoft.com/office/drawing/2014/main" id="{C64FB788-2774-ACAB-C5E4-8F0B867C041B}"/>
              </a:ext>
            </a:extLst>
          </p:cNvPr>
          <p:cNvSpPr txBox="1"/>
          <p:nvPr/>
        </p:nvSpPr>
        <p:spPr>
          <a:xfrm>
            <a:off x="472340" y="1042185"/>
            <a:ext cx="11030034" cy="5222199"/>
          </a:xfrm>
          <a:prstGeom prst="rect">
            <a:avLst/>
          </a:prstGeom>
          <a:noFill/>
        </p:spPr>
        <p:txBody>
          <a:bodyPr wrap="square">
            <a:spAutoFit/>
          </a:bodyPr>
          <a:lstStyle/>
          <a:p>
            <a:pPr algn="just">
              <a:lnSpc>
                <a:spcPct val="107000"/>
              </a:lnSpc>
              <a:spcAft>
                <a:spcPts val="1800"/>
              </a:spcAft>
            </a:pPr>
            <a:r>
              <a:rPr lang="it-IT" sz="2400" b="1" kern="0" dirty="0">
                <a:solidFill>
                  <a:srgbClr val="002E5D"/>
                </a:solidFill>
                <a:effectLst/>
                <a:latin typeface="Verdana" panose="020B0604030504040204" pitchFamily="34" charset="0"/>
                <a:ea typeface="Verdana" panose="020B0604030504040204" pitchFamily="34" charset="0"/>
                <a:cs typeface="CIDFont+F1"/>
              </a:rPr>
              <a:t>La Valutazione effettiva del livello di rischio viene effettuata mediante la quantificazione delle sue componenti e cioè mediante la determinazione di:</a:t>
            </a:r>
            <a:endParaRPr lang="it-IT" sz="2400" b="1" kern="100" dirty="0">
              <a:solidFill>
                <a:srgbClr val="002E5D"/>
              </a:solidFill>
              <a:effectLst/>
              <a:latin typeface="Verdana" panose="020B0604030504040204" pitchFamily="34" charset="0"/>
              <a:ea typeface="Verdana" panose="020B0604030504040204" pitchFamily="34" charset="0"/>
              <a:cs typeface="Times New Roman" panose="02020603050405020304" pitchFamily="18" charset="0"/>
            </a:endParaRPr>
          </a:p>
          <a:p>
            <a:pPr algn="just">
              <a:lnSpc>
                <a:spcPct val="107000"/>
              </a:lnSpc>
              <a:spcAft>
                <a:spcPts val="800"/>
              </a:spcAft>
            </a:pPr>
            <a:r>
              <a:rPr lang="it-IT" sz="2400" b="1" kern="0" dirty="0">
                <a:solidFill>
                  <a:srgbClr val="002E5D"/>
                </a:solidFill>
                <a:effectLst/>
                <a:latin typeface="Verdana" panose="020B0604030504040204" pitchFamily="34" charset="0"/>
                <a:ea typeface="Verdana" panose="020B0604030504040204" pitchFamily="34" charset="0"/>
                <a:cs typeface="CIDFont+F2"/>
              </a:rPr>
              <a:t>1. </a:t>
            </a:r>
            <a:r>
              <a:rPr lang="it-IT" sz="2400" b="1" kern="0" dirty="0">
                <a:solidFill>
                  <a:srgbClr val="C00000"/>
                </a:solidFill>
                <a:effectLst/>
                <a:latin typeface="Verdana" panose="020B0604030504040204" pitchFamily="34" charset="0"/>
                <a:ea typeface="Verdana" panose="020B0604030504040204" pitchFamily="34" charset="0"/>
                <a:cs typeface="CIDFont+F2"/>
              </a:rPr>
              <a:t>Indice di Gravità del Danno </a:t>
            </a:r>
            <a:r>
              <a:rPr lang="it-IT" sz="2400" b="1" kern="0" dirty="0">
                <a:solidFill>
                  <a:srgbClr val="002E5D"/>
                </a:solidFill>
                <a:effectLst/>
                <a:latin typeface="Verdana" panose="020B0604030504040204" pitchFamily="34" charset="0"/>
                <a:ea typeface="Verdana" panose="020B0604030504040204" pitchFamily="34" charset="0"/>
                <a:cs typeface="CIDFont+F2"/>
              </a:rPr>
              <a:t>(IGD)</a:t>
            </a:r>
            <a:endParaRPr lang="it-IT" sz="2400" b="1" kern="100" dirty="0">
              <a:solidFill>
                <a:srgbClr val="002E5D"/>
              </a:solidFill>
              <a:effectLst/>
              <a:latin typeface="Verdana" panose="020B0604030504040204" pitchFamily="34" charset="0"/>
              <a:ea typeface="Verdana" panose="020B0604030504040204" pitchFamily="34" charset="0"/>
              <a:cs typeface="Times New Roman" panose="02020603050405020304" pitchFamily="18" charset="0"/>
            </a:endParaRPr>
          </a:p>
          <a:p>
            <a:pPr algn="just">
              <a:lnSpc>
                <a:spcPct val="107000"/>
              </a:lnSpc>
              <a:spcAft>
                <a:spcPts val="1800"/>
              </a:spcAft>
            </a:pPr>
            <a:r>
              <a:rPr lang="it-IT" sz="2400" b="1" kern="0" dirty="0">
                <a:solidFill>
                  <a:srgbClr val="002E5D"/>
                </a:solidFill>
                <a:effectLst/>
                <a:latin typeface="Verdana" panose="020B0604030504040204" pitchFamily="34" charset="0"/>
                <a:ea typeface="Verdana" panose="020B0604030504040204" pitchFamily="34" charset="0"/>
                <a:cs typeface="CIDFont+F2"/>
              </a:rPr>
              <a:t>2. </a:t>
            </a:r>
            <a:r>
              <a:rPr lang="it-IT" sz="2400" b="1" kern="0" dirty="0">
                <a:solidFill>
                  <a:srgbClr val="C00000"/>
                </a:solidFill>
                <a:effectLst/>
                <a:latin typeface="Verdana" panose="020B0604030504040204" pitchFamily="34" charset="0"/>
                <a:ea typeface="Verdana" panose="020B0604030504040204" pitchFamily="34" charset="0"/>
                <a:cs typeface="CIDFont+F2"/>
              </a:rPr>
              <a:t>Probabilità di accadimento di un evento </a:t>
            </a:r>
            <a:r>
              <a:rPr lang="it-IT" sz="2400" b="1" kern="0" dirty="0">
                <a:solidFill>
                  <a:srgbClr val="002E5D"/>
                </a:solidFill>
                <a:effectLst/>
                <a:latin typeface="Verdana" panose="020B0604030504040204" pitchFamily="34" charset="0"/>
                <a:ea typeface="Verdana" panose="020B0604030504040204" pitchFamily="34" charset="0"/>
                <a:cs typeface="CIDFont+F2"/>
              </a:rPr>
              <a:t>(P)</a:t>
            </a:r>
            <a:endParaRPr lang="it-IT" sz="2400" b="1" kern="100" dirty="0">
              <a:solidFill>
                <a:srgbClr val="002E5D"/>
              </a:solidFill>
              <a:effectLst/>
              <a:latin typeface="Verdana" panose="020B0604030504040204" pitchFamily="34" charset="0"/>
              <a:ea typeface="Verdana" panose="020B0604030504040204" pitchFamily="34" charset="0"/>
              <a:cs typeface="Times New Roman" panose="02020603050405020304" pitchFamily="18" charset="0"/>
            </a:endParaRPr>
          </a:p>
          <a:p>
            <a:pPr algn="just">
              <a:lnSpc>
                <a:spcPct val="107000"/>
              </a:lnSpc>
              <a:spcAft>
                <a:spcPts val="1800"/>
              </a:spcAft>
            </a:pPr>
            <a:r>
              <a:rPr lang="it-IT" sz="2400" b="1" kern="0" dirty="0">
                <a:solidFill>
                  <a:srgbClr val="002E5D"/>
                </a:solidFill>
                <a:effectLst/>
                <a:latin typeface="Verdana" panose="020B0604030504040204" pitchFamily="34" charset="0"/>
                <a:ea typeface="Verdana" panose="020B0604030504040204" pitchFamily="34" charset="0"/>
                <a:cs typeface="CIDFont+F1"/>
              </a:rPr>
              <a:t>Il prodotto delle due componenti determina il livello di rischio secondo la seguente formula:</a:t>
            </a:r>
            <a:endParaRPr lang="it-IT" sz="2400" b="1" kern="100" dirty="0">
              <a:solidFill>
                <a:srgbClr val="002E5D"/>
              </a:solidFill>
              <a:effectLst/>
              <a:latin typeface="Verdana" panose="020B0604030504040204" pitchFamily="34" charset="0"/>
              <a:ea typeface="Verdana" panose="020B0604030504040204" pitchFamily="34" charset="0"/>
              <a:cs typeface="Times New Roman" panose="02020603050405020304" pitchFamily="18" charset="0"/>
            </a:endParaRPr>
          </a:p>
          <a:p>
            <a:pPr algn="ctr">
              <a:lnSpc>
                <a:spcPct val="107000"/>
              </a:lnSpc>
              <a:spcAft>
                <a:spcPts val="800"/>
              </a:spcAft>
            </a:pPr>
            <a:r>
              <a:rPr lang="it-IT" sz="3600" b="1" kern="0" dirty="0">
                <a:solidFill>
                  <a:srgbClr val="C00000"/>
                </a:solidFill>
                <a:effectLst/>
                <a:latin typeface="Verdana" panose="020B0604030504040204" pitchFamily="34" charset="0"/>
                <a:ea typeface="Calibri" panose="020F0502020204030204" pitchFamily="34" charset="0"/>
                <a:cs typeface="CIDFont+F2"/>
              </a:rPr>
              <a:t>R</a:t>
            </a:r>
            <a:r>
              <a:rPr lang="it-IT" sz="3600" b="1" kern="0" dirty="0">
                <a:solidFill>
                  <a:srgbClr val="002E5D"/>
                </a:solidFill>
                <a:effectLst/>
                <a:latin typeface="Verdana" panose="020B0604030504040204" pitchFamily="34" charset="0"/>
                <a:ea typeface="Calibri" panose="020F0502020204030204" pitchFamily="34" charset="0"/>
                <a:cs typeface="CIDFont+F2"/>
              </a:rPr>
              <a:t> = P x IGD</a:t>
            </a:r>
          </a:p>
          <a:p>
            <a:pPr algn="ctr">
              <a:lnSpc>
                <a:spcPct val="107000"/>
              </a:lnSpc>
              <a:spcAft>
                <a:spcPts val="800"/>
              </a:spcAft>
            </a:pPr>
            <a:r>
              <a:rPr lang="it-IT" sz="1800" b="1" kern="0" dirty="0">
                <a:solidFill>
                  <a:srgbClr val="002E5D"/>
                </a:solidFill>
                <a:effectLst/>
                <a:latin typeface="Verdana" panose="020B0604030504040204" pitchFamily="34" charset="0"/>
                <a:ea typeface="Calibri" panose="020F0502020204030204" pitchFamily="34" charset="0"/>
                <a:cs typeface="CIDFont+F1"/>
              </a:rPr>
              <a:t>Per la valutazione del rischio è stato utilizzato un metodo basato su una scala dell’indice di gravità del danno atteso (IGD) ed una scala di probabilità del suo verificarsi (P)</a:t>
            </a:r>
            <a:endParaRPr lang="it-IT" sz="3600" b="1" kern="100" dirty="0">
              <a:solidFill>
                <a:srgbClr val="002E5D"/>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9176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11385396" y="6562607"/>
            <a:ext cx="356466" cy="254857"/>
          </a:xfrm>
        </p:spPr>
        <p:txBody>
          <a:bodyPr/>
          <a:lstStyle/>
          <a:p>
            <a:r>
              <a:rPr lang="it-IT" b="1" dirty="0"/>
              <a:t>21</a:t>
            </a:r>
          </a:p>
        </p:txBody>
      </p:sp>
      <p:sp>
        <p:nvSpPr>
          <p:cNvPr id="7" name="Segnaposto testo 6"/>
          <p:cNvSpPr>
            <a:spLocks noGrp="1"/>
          </p:cNvSpPr>
          <p:nvPr>
            <p:ph type="body" sz="quarter" idx="14"/>
          </p:nvPr>
        </p:nvSpPr>
        <p:spPr>
          <a:xfrm>
            <a:off x="7108383" y="6387299"/>
            <a:ext cx="4151765" cy="213495"/>
          </a:xfrm>
        </p:spPr>
        <p:txBody>
          <a:bodyPr/>
          <a:lstStyle/>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La mansione di “autista” e le patologie lavoro-correlate:</a:t>
            </a:r>
          </a:p>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 aspetti epidemiologici, clinici e fattori di rischio</a:t>
            </a:r>
            <a:endParaRPr lang="it-IT" dirty="0"/>
          </a:p>
        </p:txBody>
      </p:sp>
      <p:pic>
        <p:nvPicPr>
          <p:cNvPr id="2" name="Immagine 1">
            <a:extLst>
              <a:ext uri="{FF2B5EF4-FFF2-40B4-BE49-F238E27FC236}">
                <a16:creationId xmlns:a16="http://schemas.microsoft.com/office/drawing/2014/main" id="{E8168927-C256-82BD-2253-090CBBBBC9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6131"/>
            <a:ext cx="5991885" cy="5371660"/>
          </a:xfrm>
          <a:prstGeom prst="rect">
            <a:avLst/>
          </a:prstGeom>
          <a:noFill/>
          <a:ln>
            <a:noFill/>
          </a:ln>
        </p:spPr>
      </p:pic>
      <p:pic>
        <p:nvPicPr>
          <p:cNvPr id="3" name="Immagine 2">
            <a:extLst>
              <a:ext uri="{FF2B5EF4-FFF2-40B4-BE49-F238E27FC236}">
                <a16:creationId xmlns:a16="http://schemas.microsoft.com/office/drawing/2014/main" id="{EC3CF839-8A20-B101-2D9D-451D1475FA3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1885" y="272931"/>
            <a:ext cx="6120130" cy="5371660"/>
          </a:xfrm>
          <a:prstGeom prst="rect">
            <a:avLst/>
          </a:prstGeom>
          <a:noFill/>
          <a:ln>
            <a:noFill/>
          </a:ln>
        </p:spPr>
      </p:pic>
      <p:sp>
        <p:nvSpPr>
          <p:cNvPr id="4" name="Rettangolo 3">
            <a:extLst>
              <a:ext uri="{FF2B5EF4-FFF2-40B4-BE49-F238E27FC236}">
                <a16:creationId xmlns:a16="http://schemas.microsoft.com/office/drawing/2014/main" id="{5B7763BA-0E2E-9DF7-7CE3-E8B515BFF92B}"/>
              </a:ext>
            </a:extLst>
          </p:cNvPr>
          <p:cNvSpPr/>
          <p:nvPr/>
        </p:nvSpPr>
        <p:spPr>
          <a:xfrm>
            <a:off x="157446" y="272931"/>
            <a:ext cx="3615211" cy="1449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DDC6A28C-E998-40A4-3476-DFB3A8590270}"/>
              </a:ext>
            </a:extLst>
          </p:cNvPr>
          <p:cNvSpPr/>
          <p:nvPr/>
        </p:nvSpPr>
        <p:spPr>
          <a:xfrm>
            <a:off x="6096000" y="272931"/>
            <a:ext cx="3568784" cy="1933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488033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11385396" y="6562607"/>
            <a:ext cx="356466" cy="254857"/>
          </a:xfrm>
        </p:spPr>
        <p:txBody>
          <a:bodyPr/>
          <a:lstStyle/>
          <a:p>
            <a:r>
              <a:rPr lang="it-IT" b="1" dirty="0"/>
              <a:t>22</a:t>
            </a:r>
          </a:p>
        </p:txBody>
      </p:sp>
      <p:sp>
        <p:nvSpPr>
          <p:cNvPr id="7" name="Segnaposto testo 6"/>
          <p:cNvSpPr>
            <a:spLocks noGrp="1"/>
          </p:cNvSpPr>
          <p:nvPr>
            <p:ph type="body" sz="quarter" idx="14"/>
          </p:nvPr>
        </p:nvSpPr>
        <p:spPr>
          <a:xfrm>
            <a:off x="7108383" y="6387299"/>
            <a:ext cx="4151765" cy="213495"/>
          </a:xfrm>
        </p:spPr>
        <p:txBody>
          <a:bodyPr/>
          <a:lstStyle/>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La mansione di “autista” e le patologie lavoro-correlate:</a:t>
            </a:r>
          </a:p>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 aspetti epidemiologici, clinici e fattori di rischio</a:t>
            </a:r>
            <a:endParaRPr lang="it-IT" dirty="0"/>
          </a:p>
        </p:txBody>
      </p:sp>
      <p:sp>
        <p:nvSpPr>
          <p:cNvPr id="8" name="CasellaDiTesto 7">
            <a:extLst>
              <a:ext uri="{FF2B5EF4-FFF2-40B4-BE49-F238E27FC236}">
                <a16:creationId xmlns:a16="http://schemas.microsoft.com/office/drawing/2014/main" id="{71794976-9BFE-BCD3-47A3-E6F6BB9EAD64}"/>
              </a:ext>
            </a:extLst>
          </p:cNvPr>
          <p:cNvSpPr txBox="1"/>
          <p:nvPr/>
        </p:nvSpPr>
        <p:spPr>
          <a:xfrm>
            <a:off x="561363" y="1320231"/>
            <a:ext cx="10698785" cy="733278"/>
          </a:xfrm>
          <a:prstGeom prst="rect">
            <a:avLst/>
          </a:prstGeom>
          <a:noFill/>
        </p:spPr>
        <p:txBody>
          <a:bodyPr wrap="square">
            <a:spAutoFit/>
          </a:bodyPr>
          <a:lstStyle/>
          <a:p>
            <a:pPr algn="just">
              <a:lnSpc>
                <a:spcPct val="107000"/>
              </a:lnSpc>
              <a:spcAft>
                <a:spcPts val="800"/>
              </a:spcAft>
            </a:pPr>
            <a:r>
              <a:rPr lang="it-IT" sz="2000" b="1" kern="0" dirty="0">
                <a:solidFill>
                  <a:srgbClr val="002E5D"/>
                </a:solidFill>
                <a:effectLst/>
                <a:latin typeface="Verdana" panose="020B0604030504040204" pitchFamily="34" charset="0"/>
                <a:ea typeface="Calibri" panose="020F0502020204030204" pitchFamily="34" charset="0"/>
                <a:cs typeface="CIDFont+F1"/>
              </a:rPr>
              <a:t>Dalla combinazione dei fattori di P e IGD così definiti si possono ottenere 16 diversi livelli di rischio raggruppabili poi in 4 classi omogenee</a:t>
            </a:r>
            <a:endParaRPr lang="it-IT" sz="2000" b="1" kern="100" dirty="0">
              <a:solidFill>
                <a:srgbClr val="002E5D"/>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CasellaDiTesto 8">
            <a:extLst>
              <a:ext uri="{FF2B5EF4-FFF2-40B4-BE49-F238E27FC236}">
                <a16:creationId xmlns:a16="http://schemas.microsoft.com/office/drawing/2014/main" id="{0FF81E01-6FBF-9245-11F5-F228A9D0776A}"/>
              </a:ext>
            </a:extLst>
          </p:cNvPr>
          <p:cNvSpPr txBox="1"/>
          <p:nvPr/>
        </p:nvSpPr>
        <p:spPr>
          <a:xfrm>
            <a:off x="1813661" y="408574"/>
            <a:ext cx="8562658" cy="523220"/>
          </a:xfrm>
          <a:prstGeom prst="rect">
            <a:avLst/>
          </a:prstGeom>
          <a:noFill/>
        </p:spPr>
        <p:txBody>
          <a:bodyPr wrap="square" rtlCol="0">
            <a:spAutoFit/>
          </a:bodyPr>
          <a:lstStyle/>
          <a:p>
            <a:pPr algn="ctr"/>
            <a:r>
              <a:rPr lang="it-IT" sz="2800" b="1" dirty="0">
                <a:solidFill>
                  <a:srgbClr val="002E5D"/>
                </a:solidFill>
                <a:latin typeface="Verdana" panose="020B0604030504040204" pitchFamily="34" charset="0"/>
                <a:ea typeface="Verdana" panose="020B0604030504040204" pitchFamily="34" charset="0"/>
              </a:rPr>
              <a:t>DEFINIZIONE DEL LIVELLO DI PRIORITÀ</a:t>
            </a:r>
          </a:p>
        </p:txBody>
      </p:sp>
      <p:pic>
        <p:nvPicPr>
          <p:cNvPr id="10" name="Immagine 9">
            <a:extLst>
              <a:ext uri="{FF2B5EF4-FFF2-40B4-BE49-F238E27FC236}">
                <a16:creationId xmlns:a16="http://schemas.microsoft.com/office/drawing/2014/main" id="{5053CA53-1FBE-CC36-CC72-7E5842177D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2127" y="2183764"/>
            <a:ext cx="7657328" cy="3696251"/>
          </a:xfrm>
          <a:prstGeom prst="rect">
            <a:avLst/>
          </a:prstGeom>
          <a:noFill/>
          <a:ln>
            <a:noFill/>
          </a:ln>
        </p:spPr>
      </p:pic>
    </p:spTree>
    <p:extLst>
      <p:ext uri="{BB962C8B-B14F-4D97-AF65-F5344CB8AC3E}">
        <p14:creationId xmlns:p14="http://schemas.microsoft.com/office/powerpoint/2010/main" val="4126611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11385396" y="6562607"/>
            <a:ext cx="356466" cy="254857"/>
          </a:xfrm>
        </p:spPr>
        <p:txBody>
          <a:bodyPr/>
          <a:lstStyle/>
          <a:p>
            <a:r>
              <a:rPr lang="it-IT" b="1" dirty="0"/>
              <a:t>23</a:t>
            </a:r>
          </a:p>
        </p:txBody>
      </p:sp>
      <p:sp>
        <p:nvSpPr>
          <p:cNvPr id="7" name="Segnaposto testo 6"/>
          <p:cNvSpPr>
            <a:spLocks noGrp="1"/>
          </p:cNvSpPr>
          <p:nvPr>
            <p:ph type="body" sz="quarter" idx="14"/>
          </p:nvPr>
        </p:nvSpPr>
        <p:spPr>
          <a:xfrm>
            <a:off x="7108383" y="6387299"/>
            <a:ext cx="4151765" cy="213495"/>
          </a:xfrm>
        </p:spPr>
        <p:txBody>
          <a:bodyPr/>
          <a:lstStyle/>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La mansione di “autista” e le patologie lavoro-correlate:</a:t>
            </a:r>
          </a:p>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 aspetti epidemiologici, clinici e fattori di rischio</a:t>
            </a:r>
            <a:endParaRPr lang="it-IT" dirty="0"/>
          </a:p>
        </p:txBody>
      </p:sp>
      <p:sp>
        <p:nvSpPr>
          <p:cNvPr id="8" name="CasellaDiTesto 7">
            <a:extLst>
              <a:ext uri="{FF2B5EF4-FFF2-40B4-BE49-F238E27FC236}">
                <a16:creationId xmlns:a16="http://schemas.microsoft.com/office/drawing/2014/main" id="{71794976-9BFE-BCD3-47A3-E6F6BB9EAD64}"/>
              </a:ext>
            </a:extLst>
          </p:cNvPr>
          <p:cNvSpPr txBox="1"/>
          <p:nvPr/>
        </p:nvSpPr>
        <p:spPr>
          <a:xfrm>
            <a:off x="561363" y="1051517"/>
            <a:ext cx="10698785" cy="1062599"/>
          </a:xfrm>
          <a:prstGeom prst="rect">
            <a:avLst/>
          </a:prstGeom>
          <a:noFill/>
        </p:spPr>
        <p:txBody>
          <a:bodyPr wrap="square">
            <a:spAutoFit/>
          </a:bodyPr>
          <a:lstStyle/>
          <a:p>
            <a:pPr algn="just">
              <a:lnSpc>
                <a:spcPct val="107000"/>
              </a:lnSpc>
              <a:spcAft>
                <a:spcPts val="800"/>
              </a:spcAft>
            </a:pPr>
            <a:r>
              <a:rPr lang="it-IT" sz="2000" b="1" kern="0" dirty="0">
                <a:solidFill>
                  <a:srgbClr val="002E5D"/>
                </a:solidFill>
                <a:effectLst/>
                <a:latin typeface="Verdana" panose="020B0604030504040204" pitchFamily="34" charset="0"/>
                <a:ea typeface="Calibri" panose="020F0502020204030204" pitchFamily="34" charset="0"/>
                <a:cs typeface="CIDFont+F1"/>
              </a:rPr>
              <a:t>La valutazione numerica del rischio conduce, tramite l’identificazione cromatica delle classi omogenee, ad una scala di priorità di intervento su 4 livelli</a:t>
            </a:r>
            <a:endParaRPr lang="it-IT" sz="2000" b="1" kern="100" dirty="0">
              <a:solidFill>
                <a:srgbClr val="002E5D"/>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CasellaDiTesto 8">
            <a:extLst>
              <a:ext uri="{FF2B5EF4-FFF2-40B4-BE49-F238E27FC236}">
                <a16:creationId xmlns:a16="http://schemas.microsoft.com/office/drawing/2014/main" id="{0FF81E01-6FBF-9245-11F5-F228A9D0776A}"/>
              </a:ext>
            </a:extLst>
          </p:cNvPr>
          <p:cNvSpPr txBox="1"/>
          <p:nvPr/>
        </p:nvSpPr>
        <p:spPr>
          <a:xfrm>
            <a:off x="1813661" y="408574"/>
            <a:ext cx="8562658" cy="523220"/>
          </a:xfrm>
          <a:prstGeom prst="rect">
            <a:avLst/>
          </a:prstGeom>
          <a:noFill/>
        </p:spPr>
        <p:txBody>
          <a:bodyPr wrap="square" rtlCol="0">
            <a:spAutoFit/>
          </a:bodyPr>
          <a:lstStyle/>
          <a:p>
            <a:pPr algn="ctr"/>
            <a:r>
              <a:rPr lang="it-IT" sz="2800" b="1" dirty="0">
                <a:solidFill>
                  <a:srgbClr val="002E5D"/>
                </a:solidFill>
                <a:latin typeface="Verdana" panose="020B0604030504040204" pitchFamily="34" charset="0"/>
                <a:ea typeface="Verdana" panose="020B0604030504040204" pitchFamily="34" charset="0"/>
              </a:rPr>
              <a:t>DEFINIZIONE DEL LIVELLO DI PRIORITÀ</a:t>
            </a:r>
          </a:p>
        </p:txBody>
      </p:sp>
      <p:pic>
        <p:nvPicPr>
          <p:cNvPr id="2" name="Immagine 1">
            <a:extLst>
              <a:ext uri="{FF2B5EF4-FFF2-40B4-BE49-F238E27FC236}">
                <a16:creationId xmlns:a16="http://schemas.microsoft.com/office/drawing/2014/main" id="{3C1970B8-3E47-274D-56C0-18D8EA76927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995" y="2255305"/>
            <a:ext cx="9669990" cy="3992207"/>
          </a:xfrm>
          <a:prstGeom prst="rect">
            <a:avLst/>
          </a:prstGeom>
          <a:noFill/>
          <a:ln>
            <a:noFill/>
          </a:ln>
        </p:spPr>
      </p:pic>
    </p:spTree>
    <p:extLst>
      <p:ext uri="{BB962C8B-B14F-4D97-AF65-F5344CB8AC3E}">
        <p14:creationId xmlns:p14="http://schemas.microsoft.com/office/powerpoint/2010/main" val="597178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11385396" y="6562607"/>
            <a:ext cx="356466" cy="254857"/>
          </a:xfrm>
        </p:spPr>
        <p:txBody>
          <a:bodyPr/>
          <a:lstStyle/>
          <a:p>
            <a:r>
              <a:rPr lang="it-IT" b="1" dirty="0"/>
              <a:t>24</a:t>
            </a:r>
          </a:p>
        </p:txBody>
      </p:sp>
      <p:sp>
        <p:nvSpPr>
          <p:cNvPr id="7" name="Segnaposto testo 6"/>
          <p:cNvSpPr>
            <a:spLocks noGrp="1"/>
          </p:cNvSpPr>
          <p:nvPr>
            <p:ph type="body" sz="quarter" idx="14"/>
          </p:nvPr>
        </p:nvSpPr>
        <p:spPr>
          <a:xfrm>
            <a:off x="7108383" y="6387299"/>
            <a:ext cx="4151765" cy="213495"/>
          </a:xfrm>
        </p:spPr>
        <p:txBody>
          <a:bodyPr/>
          <a:lstStyle/>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La mansione di “autista” e le patologie lavoro-correlate:</a:t>
            </a:r>
          </a:p>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 aspetti epidemiologici, clinici e fattori di rischio</a:t>
            </a:r>
            <a:endParaRPr lang="it-IT" dirty="0"/>
          </a:p>
        </p:txBody>
      </p:sp>
      <p:sp>
        <p:nvSpPr>
          <p:cNvPr id="2" name="CasellaDiTesto 1">
            <a:extLst>
              <a:ext uri="{FF2B5EF4-FFF2-40B4-BE49-F238E27FC236}">
                <a16:creationId xmlns:a16="http://schemas.microsoft.com/office/drawing/2014/main" id="{C53D4860-AD19-1556-F994-2D29D9EC7132}"/>
              </a:ext>
            </a:extLst>
          </p:cNvPr>
          <p:cNvSpPr txBox="1"/>
          <p:nvPr/>
        </p:nvSpPr>
        <p:spPr>
          <a:xfrm>
            <a:off x="1393395" y="373294"/>
            <a:ext cx="9064398" cy="707886"/>
          </a:xfrm>
          <a:prstGeom prst="rect">
            <a:avLst/>
          </a:prstGeom>
          <a:noFill/>
        </p:spPr>
        <p:txBody>
          <a:bodyPr wrap="square" rtlCol="0">
            <a:spAutoFit/>
          </a:bodyPr>
          <a:lstStyle/>
          <a:p>
            <a:pPr algn="just"/>
            <a:r>
              <a:rPr lang="it-IT" sz="2000" b="1" kern="0" dirty="0">
                <a:solidFill>
                  <a:srgbClr val="002E5D"/>
                </a:solidFill>
                <a:effectLst/>
                <a:latin typeface="Verdana" panose="020B0604030504040204" pitchFamily="34" charset="0"/>
                <a:ea typeface="Verdana" panose="020B0604030504040204" pitchFamily="34" charset="0"/>
                <a:cs typeface="CIDFont+F2"/>
              </a:rPr>
              <a:t>Il DOCUMENTO DI VALUTAZIONE DEI RISCHI, per la mansione di «autista», valuta il</a:t>
            </a:r>
            <a:r>
              <a:rPr lang="it-IT" sz="2000" b="1" dirty="0">
                <a:solidFill>
                  <a:srgbClr val="002E5D"/>
                </a:solidFill>
                <a:latin typeface="Verdana" panose="020B0604030504040204" pitchFamily="34" charset="0"/>
                <a:ea typeface="Verdana" panose="020B0604030504040204" pitchFamily="34" charset="0"/>
              </a:rPr>
              <a:t> potenziale rischio anche per</a:t>
            </a:r>
          </a:p>
        </p:txBody>
      </p:sp>
      <p:sp>
        <p:nvSpPr>
          <p:cNvPr id="8" name="CasellaDiTesto 7">
            <a:extLst>
              <a:ext uri="{FF2B5EF4-FFF2-40B4-BE49-F238E27FC236}">
                <a16:creationId xmlns:a16="http://schemas.microsoft.com/office/drawing/2014/main" id="{D10EF7C8-E166-B1A7-7443-A1520CCD670C}"/>
              </a:ext>
            </a:extLst>
          </p:cNvPr>
          <p:cNvSpPr txBox="1"/>
          <p:nvPr/>
        </p:nvSpPr>
        <p:spPr>
          <a:xfrm>
            <a:off x="442062" y="1433960"/>
            <a:ext cx="10769641" cy="3890873"/>
          </a:xfrm>
          <a:prstGeom prst="rect">
            <a:avLst/>
          </a:prstGeom>
          <a:noFill/>
        </p:spPr>
        <p:txBody>
          <a:bodyPr wrap="square">
            <a:spAutoFit/>
          </a:bodyPr>
          <a:lstStyle/>
          <a:p>
            <a:pPr marL="342900" indent="-342900" algn="just">
              <a:lnSpc>
                <a:spcPct val="107000"/>
              </a:lnSpc>
              <a:spcAft>
                <a:spcPts val="800"/>
              </a:spcAft>
              <a:buFont typeface="Wingdings" panose="05000000000000000000" pitchFamily="2" charset="2"/>
              <a:buChar char="Ø"/>
            </a:pPr>
            <a:r>
              <a:rPr lang="it-IT" sz="2000" b="1" kern="0" dirty="0">
                <a:solidFill>
                  <a:srgbClr val="C00000"/>
                </a:solidFill>
                <a:effectLst/>
                <a:latin typeface="Verdana" panose="020B0604030504040204" pitchFamily="34" charset="0"/>
                <a:ea typeface="Verdana" panose="020B0604030504040204" pitchFamily="34" charset="0"/>
                <a:cs typeface="CIDFont+F2"/>
              </a:rPr>
              <a:t>Lavoro Notturno</a:t>
            </a:r>
            <a:r>
              <a:rPr lang="it-IT" sz="2000" b="1" kern="0" dirty="0">
                <a:solidFill>
                  <a:srgbClr val="002E5D"/>
                </a:solidFill>
                <a:effectLst/>
                <a:latin typeface="Verdana" panose="020B0604030504040204" pitchFamily="34" charset="0"/>
                <a:ea typeface="Verdana" panose="020B0604030504040204" pitchFamily="34" charset="0"/>
                <a:cs typeface="CIDFont+F2"/>
              </a:rPr>
              <a:t>: v</a:t>
            </a:r>
            <a:r>
              <a:rPr lang="it-IT" sz="2000" b="1" kern="0" dirty="0">
                <a:solidFill>
                  <a:srgbClr val="002E5D"/>
                </a:solidFill>
                <a:effectLst/>
                <a:latin typeface="Verdana" panose="020B0604030504040204" pitchFamily="34" charset="0"/>
                <a:ea typeface="Verdana" panose="020B0604030504040204" pitchFamily="34" charset="0"/>
                <a:cs typeface="CIDFont+F1"/>
              </a:rPr>
              <a:t>engono identificati i lavoratori che svolgono turni di lavoro in periodo notturno e che pertanto rientrano nelle misure di tutela previste dal Decreto Legislativo n. 66 del 2003 (integrato, per quanto di ragione dal D. Lgs. 67 del 2011)</a:t>
            </a:r>
            <a:endParaRPr lang="it-IT" sz="2000" b="1" kern="100" dirty="0">
              <a:solidFill>
                <a:srgbClr val="002E5D"/>
              </a:solidFill>
              <a:latin typeface="Verdana" panose="020B0604030504040204" pitchFamily="34" charset="0"/>
              <a:ea typeface="Verdana" panose="020B060403050404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Ø"/>
            </a:pPr>
            <a:r>
              <a:rPr lang="it-IT" sz="2000" b="1" kern="0" dirty="0">
                <a:solidFill>
                  <a:srgbClr val="C00000"/>
                </a:solidFill>
                <a:effectLst/>
                <a:latin typeface="Verdana" panose="020B0604030504040204" pitchFamily="34" charset="0"/>
                <a:ea typeface="Verdana" panose="020B0604030504040204" pitchFamily="34" charset="0"/>
                <a:cs typeface="CIDFont+F2"/>
              </a:rPr>
              <a:t>Differenze di genere, età, provenienza da altri Paesi</a:t>
            </a:r>
            <a:r>
              <a:rPr lang="it-IT" sz="2000" b="1" kern="0" dirty="0">
                <a:solidFill>
                  <a:srgbClr val="002E5D"/>
                </a:solidFill>
                <a:effectLst/>
                <a:latin typeface="Verdana" panose="020B0604030504040204" pitchFamily="34" charset="0"/>
                <a:ea typeface="Verdana" panose="020B0604030504040204" pitchFamily="34" charset="0"/>
                <a:cs typeface="CIDFont+F2"/>
              </a:rPr>
              <a:t>: i</a:t>
            </a:r>
            <a:r>
              <a:rPr lang="it-IT" sz="2000" b="1" kern="0" dirty="0">
                <a:solidFill>
                  <a:srgbClr val="002E5D"/>
                </a:solidFill>
                <a:effectLst/>
                <a:latin typeface="Verdana" panose="020B0604030504040204" pitchFamily="34" charset="0"/>
                <a:ea typeface="Verdana" panose="020B0604030504040204" pitchFamily="34" charset="0"/>
                <a:cs typeface="CIDFont+F1"/>
              </a:rPr>
              <a:t>n applicazione del Titolo I Capo III art. 28 del D. Lgs. 81/08 e </a:t>
            </a:r>
            <a:r>
              <a:rPr lang="it-IT" sz="2000" b="1" kern="0" dirty="0" err="1">
                <a:solidFill>
                  <a:srgbClr val="002E5D"/>
                </a:solidFill>
                <a:effectLst/>
                <a:latin typeface="Verdana" panose="020B0604030504040204" pitchFamily="34" charset="0"/>
                <a:ea typeface="Verdana" panose="020B0604030504040204" pitchFamily="34" charset="0"/>
                <a:cs typeface="CIDFont+F1"/>
              </a:rPr>
              <a:t>s.m.i.</a:t>
            </a:r>
            <a:r>
              <a:rPr lang="it-IT" sz="2000" b="1" kern="0" dirty="0">
                <a:solidFill>
                  <a:srgbClr val="002E5D"/>
                </a:solidFill>
                <a:effectLst/>
                <a:latin typeface="Verdana" panose="020B0604030504040204" pitchFamily="34" charset="0"/>
                <a:ea typeface="Verdana" panose="020B0604030504040204" pitchFamily="34" charset="0"/>
                <a:cs typeface="CIDFont+F1"/>
              </a:rPr>
              <a:t> </a:t>
            </a:r>
            <a:r>
              <a:rPr lang="it-IT" sz="2000" b="1" kern="0" dirty="0">
                <a:solidFill>
                  <a:srgbClr val="002E5D"/>
                </a:solidFill>
                <a:effectLst/>
                <a:latin typeface="Verdana" panose="020B0604030504040204" pitchFamily="34" charset="0"/>
                <a:ea typeface="Verdana" panose="020B0604030504040204" pitchFamily="34" charset="0"/>
                <a:cs typeface="CIDFont+F5"/>
              </a:rPr>
              <a:t>“Oggetto della valutazione dei rischi”</a:t>
            </a:r>
            <a:r>
              <a:rPr lang="it-IT" sz="2000" b="1" kern="0" dirty="0">
                <a:solidFill>
                  <a:srgbClr val="002E5D"/>
                </a:solidFill>
                <a:effectLst/>
                <a:latin typeface="Verdana" panose="020B0604030504040204" pitchFamily="34" charset="0"/>
                <a:ea typeface="Verdana" panose="020B0604030504040204" pitchFamily="34" charset="0"/>
                <a:cs typeface="CIDFont+F1"/>
              </a:rPr>
              <a:t>, vengono valutati i rischi connessi a differenze di genere e di età analizzando in particolare come questi fattori sono risultati rilevanti nella statistica degli infortuni degli anni passati</a:t>
            </a:r>
            <a:endParaRPr lang="it-IT" sz="2000" b="1" kern="100" dirty="0">
              <a:solidFill>
                <a:srgbClr val="002E5D"/>
              </a:solidFill>
              <a:effectLst/>
              <a:latin typeface="Verdana" panose="020B0604030504040204" pitchFamily="34" charset="0"/>
              <a:ea typeface="Verdana" panose="020B060403050404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Ø"/>
            </a:pPr>
            <a:r>
              <a:rPr lang="it-IT" sz="2000" b="1" kern="0" dirty="0">
                <a:solidFill>
                  <a:srgbClr val="C00000"/>
                </a:solidFill>
                <a:effectLst/>
                <a:latin typeface="Verdana" panose="020B0604030504040204" pitchFamily="34" charset="0"/>
                <a:ea typeface="Verdana" panose="020B0604030504040204" pitchFamily="34" charset="0"/>
                <a:cs typeface="CIDFont+F2"/>
              </a:rPr>
              <a:t>Stress lavoro-correlato</a:t>
            </a:r>
            <a:r>
              <a:rPr lang="it-IT" sz="2000" b="1" kern="0" dirty="0">
                <a:solidFill>
                  <a:srgbClr val="002E5D"/>
                </a:solidFill>
                <a:effectLst/>
                <a:latin typeface="Verdana" panose="020B0604030504040204" pitchFamily="34" charset="0"/>
                <a:ea typeface="Verdana" panose="020B0604030504040204" pitchFamily="34" charset="0"/>
                <a:cs typeface="CIDFont+F2"/>
              </a:rPr>
              <a:t>: </a:t>
            </a:r>
            <a:r>
              <a:rPr lang="it-IT" sz="2000" b="1" kern="0" dirty="0">
                <a:solidFill>
                  <a:srgbClr val="002E5D"/>
                </a:solidFill>
                <a:effectLst/>
                <a:latin typeface="Verdana" panose="020B0604030504040204" pitchFamily="34" charset="0"/>
                <a:ea typeface="Verdana" panose="020B0604030504040204" pitchFamily="34" charset="0"/>
                <a:cs typeface="CIDFont+F1"/>
              </a:rPr>
              <a:t>in coerenza con quanto previsto sia dal D.Lgs.81/2008 e </a:t>
            </a:r>
            <a:r>
              <a:rPr lang="it-IT" sz="2000" b="1" kern="0" dirty="0" err="1">
                <a:solidFill>
                  <a:srgbClr val="002E5D"/>
                </a:solidFill>
                <a:effectLst/>
                <a:latin typeface="Verdana" panose="020B0604030504040204" pitchFamily="34" charset="0"/>
                <a:ea typeface="Verdana" panose="020B0604030504040204" pitchFamily="34" charset="0"/>
                <a:cs typeface="CIDFont+F1"/>
              </a:rPr>
              <a:t>s.m.i.</a:t>
            </a:r>
            <a:r>
              <a:rPr lang="it-IT" sz="2000" b="1" kern="0" dirty="0">
                <a:solidFill>
                  <a:srgbClr val="002E5D"/>
                </a:solidFill>
                <a:effectLst/>
                <a:latin typeface="Verdana" panose="020B0604030504040204" pitchFamily="34" charset="0"/>
                <a:ea typeface="Verdana" panose="020B0604030504040204" pitchFamily="34" charset="0"/>
                <a:cs typeface="CIDFont+F1"/>
              </a:rPr>
              <a:t> </a:t>
            </a:r>
            <a:endParaRPr lang="it-IT" sz="2000" b="1" dirty="0">
              <a:solidFill>
                <a:srgbClr val="002E5D"/>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374439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11385396" y="6562607"/>
            <a:ext cx="356466" cy="254857"/>
          </a:xfrm>
        </p:spPr>
        <p:txBody>
          <a:bodyPr/>
          <a:lstStyle/>
          <a:p>
            <a:r>
              <a:rPr lang="it-IT" b="1" dirty="0"/>
              <a:t>25</a:t>
            </a:r>
          </a:p>
        </p:txBody>
      </p:sp>
      <p:sp>
        <p:nvSpPr>
          <p:cNvPr id="7" name="Segnaposto testo 6"/>
          <p:cNvSpPr>
            <a:spLocks noGrp="1"/>
          </p:cNvSpPr>
          <p:nvPr>
            <p:ph type="body" sz="quarter" idx="14"/>
          </p:nvPr>
        </p:nvSpPr>
        <p:spPr>
          <a:xfrm>
            <a:off x="7108383" y="6387299"/>
            <a:ext cx="4151765" cy="213495"/>
          </a:xfrm>
        </p:spPr>
        <p:txBody>
          <a:bodyPr/>
          <a:lstStyle/>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La mansione di “autista” e le patologie lavoro-correlate:</a:t>
            </a:r>
          </a:p>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 aspetti epidemiologici, clinici e fattori di rischio</a:t>
            </a:r>
            <a:endParaRPr lang="it-IT" dirty="0"/>
          </a:p>
        </p:txBody>
      </p:sp>
      <p:pic>
        <p:nvPicPr>
          <p:cNvPr id="3" name="Immagine 2">
            <a:extLst>
              <a:ext uri="{FF2B5EF4-FFF2-40B4-BE49-F238E27FC236}">
                <a16:creationId xmlns:a16="http://schemas.microsoft.com/office/drawing/2014/main" id="{5519FAF7-2F34-4193-B3D3-A7DF5DC0E4F2}"/>
              </a:ext>
            </a:extLst>
          </p:cNvPr>
          <p:cNvPicPr>
            <a:picLocks noChangeAspect="1"/>
          </p:cNvPicPr>
          <p:nvPr/>
        </p:nvPicPr>
        <p:blipFill>
          <a:blip r:embed="rId2"/>
          <a:stretch>
            <a:fillRect/>
          </a:stretch>
        </p:blipFill>
        <p:spPr>
          <a:xfrm>
            <a:off x="170374" y="696398"/>
            <a:ext cx="11904689" cy="4157054"/>
          </a:xfrm>
          <a:prstGeom prst="rect">
            <a:avLst/>
          </a:prstGeom>
        </p:spPr>
      </p:pic>
      <p:sp>
        <p:nvSpPr>
          <p:cNvPr id="4" name="Rettangolo 3">
            <a:extLst>
              <a:ext uri="{FF2B5EF4-FFF2-40B4-BE49-F238E27FC236}">
                <a16:creationId xmlns:a16="http://schemas.microsoft.com/office/drawing/2014/main" id="{874AF85A-C939-4DC1-69B9-0E7DB50A3AE8}"/>
              </a:ext>
            </a:extLst>
          </p:cNvPr>
          <p:cNvSpPr/>
          <p:nvPr/>
        </p:nvSpPr>
        <p:spPr>
          <a:xfrm>
            <a:off x="248281" y="974956"/>
            <a:ext cx="1271682" cy="333060"/>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mc:AlternateContent xmlns:mc="http://schemas.openxmlformats.org/markup-compatibility/2006" xmlns:p14="http://schemas.microsoft.com/office/powerpoint/2010/main">
        <mc:Choice Requires="p14">
          <p:contentPart p14:bwMode="auto" r:id="rId3">
            <p14:nvContentPartPr>
              <p14:cNvPr id="2" name="Input penna 1">
                <a:extLst>
                  <a:ext uri="{FF2B5EF4-FFF2-40B4-BE49-F238E27FC236}">
                    <a16:creationId xmlns:a16="http://schemas.microsoft.com/office/drawing/2014/main" id="{0B4F106A-7C2E-9DC3-41EF-0CEC7122EEB2}"/>
                  </a:ext>
                </a:extLst>
              </p14:cNvPr>
              <p14:cNvContentPartPr/>
              <p14:nvPr/>
            </p14:nvContentPartPr>
            <p14:xfrm>
              <a:off x="1301672" y="2677351"/>
              <a:ext cx="1811520" cy="315000"/>
            </p14:xfrm>
          </p:contentPart>
        </mc:Choice>
        <mc:Fallback xmlns="">
          <p:pic>
            <p:nvPicPr>
              <p:cNvPr id="2" name="Input penna 1">
                <a:extLst>
                  <a:ext uri="{FF2B5EF4-FFF2-40B4-BE49-F238E27FC236}">
                    <a16:creationId xmlns:a16="http://schemas.microsoft.com/office/drawing/2014/main" id="{0B4F106A-7C2E-9DC3-41EF-0CEC7122EEB2}"/>
                  </a:ext>
                </a:extLst>
              </p:cNvPr>
              <p:cNvPicPr/>
              <p:nvPr/>
            </p:nvPicPr>
            <p:blipFill>
              <a:blip r:embed="rId4"/>
              <a:stretch>
                <a:fillRect/>
              </a:stretch>
            </p:blipFill>
            <p:spPr>
              <a:xfrm>
                <a:off x="1247672" y="2569711"/>
                <a:ext cx="1919160" cy="530640"/>
              </a:xfrm>
              <a:prstGeom prst="rect">
                <a:avLst/>
              </a:prstGeom>
            </p:spPr>
          </p:pic>
        </mc:Fallback>
      </mc:AlternateContent>
    </p:spTree>
    <p:extLst>
      <p:ext uri="{BB962C8B-B14F-4D97-AF65-F5344CB8AC3E}">
        <p14:creationId xmlns:p14="http://schemas.microsoft.com/office/powerpoint/2010/main" val="5184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11385396" y="6562607"/>
            <a:ext cx="356466" cy="254857"/>
          </a:xfrm>
        </p:spPr>
        <p:txBody>
          <a:bodyPr/>
          <a:lstStyle/>
          <a:p>
            <a:r>
              <a:rPr lang="it-IT" b="1" dirty="0"/>
              <a:t>26</a:t>
            </a:r>
          </a:p>
        </p:txBody>
      </p:sp>
      <p:sp>
        <p:nvSpPr>
          <p:cNvPr id="7" name="Segnaposto testo 6"/>
          <p:cNvSpPr>
            <a:spLocks noGrp="1"/>
          </p:cNvSpPr>
          <p:nvPr>
            <p:ph type="body" sz="quarter" idx="14"/>
          </p:nvPr>
        </p:nvSpPr>
        <p:spPr>
          <a:xfrm>
            <a:off x="7108383" y="6387299"/>
            <a:ext cx="4151765" cy="213495"/>
          </a:xfrm>
        </p:spPr>
        <p:txBody>
          <a:bodyPr/>
          <a:lstStyle/>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La mansione di “autista” e le patologie lavoro-correlate:</a:t>
            </a:r>
          </a:p>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 aspetti epidemiologici, clinici e fattori di rischio</a:t>
            </a:r>
            <a:endParaRPr lang="it-IT" dirty="0"/>
          </a:p>
        </p:txBody>
      </p:sp>
      <p:pic>
        <p:nvPicPr>
          <p:cNvPr id="3" name="Immagine 2">
            <a:extLst>
              <a:ext uri="{FF2B5EF4-FFF2-40B4-BE49-F238E27FC236}">
                <a16:creationId xmlns:a16="http://schemas.microsoft.com/office/drawing/2014/main" id="{43E764D2-DAC8-324F-53AD-B339E4A385A3}"/>
              </a:ext>
            </a:extLst>
          </p:cNvPr>
          <p:cNvPicPr>
            <a:picLocks noChangeAspect="1"/>
          </p:cNvPicPr>
          <p:nvPr/>
        </p:nvPicPr>
        <p:blipFill>
          <a:blip r:embed="rId2"/>
          <a:stretch>
            <a:fillRect/>
          </a:stretch>
        </p:blipFill>
        <p:spPr>
          <a:xfrm>
            <a:off x="1962025" y="151391"/>
            <a:ext cx="7805706" cy="4782596"/>
          </a:xfrm>
          <a:prstGeom prst="rect">
            <a:avLst/>
          </a:prstGeom>
        </p:spPr>
      </p:pic>
      <p:sp>
        <p:nvSpPr>
          <p:cNvPr id="4" name="Rettangolo 3">
            <a:extLst>
              <a:ext uri="{FF2B5EF4-FFF2-40B4-BE49-F238E27FC236}">
                <a16:creationId xmlns:a16="http://schemas.microsoft.com/office/drawing/2014/main" id="{51383A4B-716B-541C-379E-E82D8431077F}"/>
              </a:ext>
            </a:extLst>
          </p:cNvPr>
          <p:cNvSpPr/>
          <p:nvPr/>
        </p:nvSpPr>
        <p:spPr>
          <a:xfrm>
            <a:off x="2100595" y="230113"/>
            <a:ext cx="1271682" cy="333060"/>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F905B2EF-B8B4-CA9A-E6E5-DA13085CE4FC}"/>
              </a:ext>
            </a:extLst>
          </p:cNvPr>
          <p:cNvSpPr txBox="1"/>
          <p:nvPr/>
        </p:nvSpPr>
        <p:spPr>
          <a:xfrm>
            <a:off x="924956" y="4977887"/>
            <a:ext cx="10460440" cy="1200329"/>
          </a:xfrm>
          <a:prstGeom prst="rect">
            <a:avLst/>
          </a:prstGeom>
          <a:noFill/>
        </p:spPr>
        <p:txBody>
          <a:bodyPr wrap="square" rtlCol="0">
            <a:spAutoFit/>
          </a:bodyPr>
          <a:lstStyle/>
          <a:p>
            <a:pPr algn="just"/>
            <a:r>
              <a:rPr lang="it-IT" b="1" dirty="0">
                <a:latin typeface="Verdana" panose="020B0604030504040204" pitchFamily="34" charset="0"/>
                <a:ea typeface="Verdana" panose="020B0604030504040204" pitchFamily="34" charset="0"/>
              </a:rPr>
              <a:t>Le vibrazioni vengono tipicamente quantificate mediante la quantità cinematica («accelerazione») mediante i due elementi cardine:</a:t>
            </a:r>
          </a:p>
          <a:p>
            <a:pPr marL="342900" indent="-342900" algn="just">
              <a:buFont typeface="Wingdings" panose="05000000000000000000" pitchFamily="2" charset="2"/>
              <a:buChar char="Ø"/>
            </a:pPr>
            <a:r>
              <a:rPr lang="it-IT" b="1" dirty="0">
                <a:latin typeface="Verdana" panose="020B0604030504040204" pitchFamily="34" charset="0"/>
                <a:ea typeface="Verdana" panose="020B0604030504040204" pitchFamily="34" charset="0"/>
              </a:rPr>
              <a:t>Frequenza: numero di cicli completi nell’unità di tempo, espressa in Hertz</a:t>
            </a:r>
          </a:p>
          <a:p>
            <a:pPr marL="342900" indent="-342900" algn="just">
              <a:buFont typeface="Wingdings" panose="05000000000000000000" pitchFamily="2" charset="2"/>
              <a:buChar char="Ø"/>
            </a:pPr>
            <a:r>
              <a:rPr lang="it-IT" b="1" dirty="0">
                <a:latin typeface="Verdana" panose="020B0604030504040204" pitchFamily="34" charset="0"/>
                <a:ea typeface="Verdana" panose="020B0604030504040204" pitchFamily="34" charset="0"/>
              </a:rPr>
              <a:t>Intensità: Valore quadratico medio dell’ampiezza, espressa in </a:t>
            </a:r>
            <a:r>
              <a:rPr lang="it-IT" b="1" kern="0" dirty="0">
                <a:solidFill>
                  <a:srgbClr val="444444"/>
                </a:solidFill>
                <a:effectLst/>
                <a:latin typeface="Verdana" panose="020B0604030504040204" pitchFamily="34" charset="0"/>
                <a:ea typeface="Verdana" panose="020B0604030504040204" pitchFamily="34" charset="0"/>
                <a:cs typeface="Open Sans" panose="020B0606030504020204" pitchFamily="34" charset="0"/>
              </a:rPr>
              <a:t>m/s</a:t>
            </a:r>
            <a:r>
              <a:rPr lang="it-IT" b="1" kern="0" baseline="30000" dirty="0">
                <a:solidFill>
                  <a:srgbClr val="444444"/>
                </a:solidFill>
                <a:effectLst/>
                <a:latin typeface="Verdana" panose="020B0604030504040204" pitchFamily="34" charset="0"/>
                <a:ea typeface="Verdana" panose="020B0604030504040204" pitchFamily="34" charset="0"/>
                <a:cs typeface="Open Sans" panose="020B0606030504020204" pitchFamily="34" charset="0"/>
              </a:rPr>
              <a:t>2</a:t>
            </a:r>
            <a:endParaRPr lang="it-IT"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566334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11385396" y="6562607"/>
            <a:ext cx="356466" cy="254857"/>
          </a:xfrm>
        </p:spPr>
        <p:txBody>
          <a:bodyPr/>
          <a:lstStyle/>
          <a:p>
            <a:r>
              <a:rPr lang="it-IT" b="1" dirty="0"/>
              <a:t>27</a:t>
            </a:r>
          </a:p>
        </p:txBody>
      </p:sp>
      <p:sp>
        <p:nvSpPr>
          <p:cNvPr id="7" name="Segnaposto testo 6"/>
          <p:cNvSpPr>
            <a:spLocks noGrp="1"/>
          </p:cNvSpPr>
          <p:nvPr>
            <p:ph type="body" sz="quarter" idx="14"/>
          </p:nvPr>
        </p:nvSpPr>
        <p:spPr>
          <a:xfrm>
            <a:off x="7108383" y="6387299"/>
            <a:ext cx="4151765" cy="213495"/>
          </a:xfrm>
        </p:spPr>
        <p:txBody>
          <a:bodyPr/>
          <a:lstStyle/>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La mansione di “autista” e le patologie lavoro-correlate:</a:t>
            </a:r>
          </a:p>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 aspetti epidemiologici, clinici e fattori di rischio</a:t>
            </a:r>
            <a:endParaRPr lang="it-IT" dirty="0"/>
          </a:p>
        </p:txBody>
      </p:sp>
      <p:pic>
        <p:nvPicPr>
          <p:cNvPr id="4" name="Picture 8">
            <a:extLst>
              <a:ext uri="{FF2B5EF4-FFF2-40B4-BE49-F238E27FC236}">
                <a16:creationId xmlns:a16="http://schemas.microsoft.com/office/drawing/2014/main" id="{8C38552E-EE5A-E01E-754E-435036746B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0042" y="369204"/>
            <a:ext cx="5086918" cy="5086918"/>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9">
            <a:extLst>
              <a:ext uri="{FF2B5EF4-FFF2-40B4-BE49-F238E27FC236}">
                <a16:creationId xmlns:a16="http://schemas.microsoft.com/office/drawing/2014/main" id="{0FE46C00-E80A-D378-0623-A26C88A22400}"/>
              </a:ext>
            </a:extLst>
          </p:cNvPr>
          <p:cNvSpPr>
            <a:spLocks noChangeArrowheads="1"/>
          </p:cNvSpPr>
          <p:nvPr/>
        </p:nvSpPr>
        <p:spPr bwMode="auto">
          <a:xfrm>
            <a:off x="5131473" y="3980167"/>
            <a:ext cx="358775" cy="976313"/>
          </a:xfrm>
          <a:prstGeom prst="upArrow">
            <a:avLst>
              <a:gd name="adj1" fmla="val 50000"/>
              <a:gd name="adj2" fmla="val 68031"/>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 name="CasellaDiTesto 9">
            <a:extLst>
              <a:ext uri="{FF2B5EF4-FFF2-40B4-BE49-F238E27FC236}">
                <a16:creationId xmlns:a16="http://schemas.microsoft.com/office/drawing/2014/main" id="{A37A5EA5-3AAB-6FC8-0A01-2372FABA2DE2}"/>
              </a:ext>
            </a:extLst>
          </p:cNvPr>
          <p:cNvSpPr txBox="1"/>
          <p:nvPr/>
        </p:nvSpPr>
        <p:spPr>
          <a:xfrm>
            <a:off x="2731090" y="5520487"/>
            <a:ext cx="7363644" cy="646331"/>
          </a:xfrm>
          <a:prstGeom prst="rect">
            <a:avLst/>
          </a:prstGeom>
          <a:noFill/>
        </p:spPr>
        <p:txBody>
          <a:bodyPr wrap="square">
            <a:spAutoFit/>
          </a:bodyPr>
          <a:lstStyle/>
          <a:p>
            <a:pPr algn="just"/>
            <a:r>
              <a:rPr lang="it-IT" sz="1800" b="1" dirty="0">
                <a:solidFill>
                  <a:srgbClr val="181717"/>
                </a:solidFill>
                <a:effectLst/>
                <a:latin typeface="Verdana" panose="020B0604030504040204" pitchFamily="34" charset="0"/>
                <a:ea typeface="Verdana" panose="020B0604030504040204" pitchFamily="34" charset="0"/>
              </a:rPr>
              <a:t>Vibrazioni trasmesse al sistema corpo intero o WBV </a:t>
            </a:r>
          </a:p>
          <a:p>
            <a:pPr algn="just"/>
            <a:r>
              <a:rPr lang="it-IT" sz="1800" b="1" dirty="0">
                <a:solidFill>
                  <a:srgbClr val="181717"/>
                </a:solidFill>
                <a:effectLst/>
                <a:latin typeface="Verdana" panose="020B0604030504040204" pitchFamily="34" charset="0"/>
                <a:ea typeface="Verdana" panose="020B0604030504040204" pitchFamily="34" charset="0"/>
              </a:rPr>
              <a:t>(acronimo dell’inglese </a:t>
            </a:r>
            <a:r>
              <a:rPr lang="it-IT" sz="1800" b="1" i="1" dirty="0" err="1">
                <a:solidFill>
                  <a:srgbClr val="181717"/>
                </a:solidFill>
                <a:effectLst/>
                <a:latin typeface="Verdana" panose="020B0604030504040204" pitchFamily="34" charset="0"/>
                <a:ea typeface="Verdana" panose="020B0604030504040204" pitchFamily="34" charset="0"/>
              </a:rPr>
              <a:t>whole</a:t>
            </a:r>
            <a:r>
              <a:rPr lang="it-IT" sz="1800" b="1" i="1" dirty="0">
                <a:solidFill>
                  <a:srgbClr val="181717"/>
                </a:solidFill>
                <a:effectLst/>
                <a:latin typeface="Verdana" panose="020B0604030504040204" pitchFamily="34" charset="0"/>
                <a:ea typeface="Verdana" panose="020B0604030504040204" pitchFamily="34" charset="0"/>
              </a:rPr>
              <a:t> body </a:t>
            </a:r>
            <a:r>
              <a:rPr lang="it-IT" sz="1800" b="1" i="1" dirty="0" err="1">
                <a:solidFill>
                  <a:srgbClr val="181717"/>
                </a:solidFill>
                <a:effectLst/>
                <a:latin typeface="Verdana" panose="020B0604030504040204" pitchFamily="34" charset="0"/>
                <a:ea typeface="Verdana" panose="020B0604030504040204" pitchFamily="34" charset="0"/>
              </a:rPr>
              <a:t>vibration</a:t>
            </a:r>
            <a:r>
              <a:rPr lang="it-IT" sz="1800" b="1" dirty="0">
                <a:solidFill>
                  <a:srgbClr val="181717"/>
                </a:solidFill>
                <a:effectLst/>
                <a:latin typeface="Verdana" panose="020B0604030504040204" pitchFamily="34" charset="0"/>
                <a:ea typeface="Verdana" panose="020B0604030504040204" pitchFamily="34" charset="0"/>
              </a:rPr>
              <a:t>). </a:t>
            </a:r>
            <a:endParaRPr lang="it-IT"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84717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11385396" y="6562607"/>
            <a:ext cx="356466" cy="254857"/>
          </a:xfrm>
        </p:spPr>
        <p:txBody>
          <a:bodyPr/>
          <a:lstStyle/>
          <a:p>
            <a:r>
              <a:rPr lang="it-IT" b="1" dirty="0"/>
              <a:t>28</a:t>
            </a:r>
          </a:p>
        </p:txBody>
      </p:sp>
      <p:sp>
        <p:nvSpPr>
          <p:cNvPr id="7" name="Segnaposto testo 6"/>
          <p:cNvSpPr>
            <a:spLocks noGrp="1"/>
          </p:cNvSpPr>
          <p:nvPr>
            <p:ph type="body" sz="quarter" idx="14"/>
          </p:nvPr>
        </p:nvSpPr>
        <p:spPr>
          <a:xfrm>
            <a:off x="7108383" y="6387299"/>
            <a:ext cx="4151765" cy="213495"/>
          </a:xfrm>
        </p:spPr>
        <p:txBody>
          <a:bodyPr/>
          <a:lstStyle/>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La mansione di “autista” e le patologie lavoro-correlate:</a:t>
            </a:r>
          </a:p>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 aspetti epidemiologici, clinici e fattori di rischio</a:t>
            </a:r>
            <a:endParaRPr lang="it-IT" dirty="0"/>
          </a:p>
        </p:txBody>
      </p:sp>
      <p:sp>
        <p:nvSpPr>
          <p:cNvPr id="3" name="CasellaDiTesto 2">
            <a:extLst>
              <a:ext uri="{FF2B5EF4-FFF2-40B4-BE49-F238E27FC236}">
                <a16:creationId xmlns:a16="http://schemas.microsoft.com/office/drawing/2014/main" id="{14EB9F63-8218-8D33-58A0-741746A3BC1D}"/>
              </a:ext>
            </a:extLst>
          </p:cNvPr>
          <p:cNvSpPr txBox="1"/>
          <p:nvPr/>
        </p:nvSpPr>
        <p:spPr>
          <a:xfrm>
            <a:off x="199836" y="867731"/>
            <a:ext cx="11820588" cy="4568815"/>
          </a:xfrm>
          <a:prstGeom prst="rect">
            <a:avLst/>
          </a:prstGeom>
          <a:noFill/>
        </p:spPr>
        <p:txBody>
          <a:bodyPr wrap="square">
            <a:spAutoFit/>
          </a:bodyPr>
          <a:lstStyle/>
          <a:p>
            <a:pPr algn="just">
              <a:lnSpc>
                <a:spcPct val="114000"/>
              </a:lnSpc>
              <a:spcAft>
                <a:spcPts val="1200"/>
              </a:spcAft>
            </a:pPr>
            <a:r>
              <a:rPr lang="it-IT" sz="2400" b="1" dirty="0">
                <a:solidFill>
                  <a:srgbClr val="002060"/>
                </a:solidFill>
                <a:effectLst/>
                <a:latin typeface="Verdana" panose="020B0604030504040204" pitchFamily="34" charset="0"/>
                <a:ea typeface="Verdana" panose="020B0604030504040204" pitchFamily="34" charset="0"/>
              </a:rPr>
              <a:t>Per vibrazioni trasmesse al corpo intero si intendono «</a:t>
            </a:r>
            <a:r>
              <a:rPr lang="it-IT" sz="2400" b="1" i="1" dirty="0">
                <a:solidFill>
                  <a:srgbClr val="002060"/>
                </a:solidFill>
                <a:effectLst/>
                <a:latin typeface="Verdana" panose="020B0604030504040204" pitchFamily="34" charset="0"/>
                <a:ea typeface="Verdana" panose="020B0604030504040204" pitchFamily="34" charset="0"/>
              </a:rPr>
              <a:t>le vibrazioni meccaniche che, se trasmesse al corpo intero, comportano rischi per la salute e la sicurezza dei lavoratori, in particolare lombalgie e traumi del rachide»</a:t>
            </a:r>
            <a:r>
              <a:rPr lang="it-IT" sz="2400" b="1" dirty="0">
                <a:solidFill>
                  <a:srgbClr val="002060"/>
                </a:solidFill>
                <a:effectLst/>
                <a:latin typeface="Verdana" panose="020B0604030504040204" pitchFamily="34" charset="0"/>
                <a:ea typeface="Verdana" panose="020B0604030504040204" pitchFamily="34" charset="0"/>
              </a:rPr>
              <a:t> (d.lgs. 81/2008, art. 200 comma 1, lettera b). </a:t>
            </a:r>
          </a:p>
          <a:p>
            <a:pPr algn="just">
              <a:lnSpc>
                <a:spcPct val="114000"/>
              </a:lnSpc>
              <a:spcAft>
                <a:spcPts val="1200"/>
              </a:spcAft>
            </a:pPr>
            <a:r>
              <a:rPr lang="it-IT" sz="2400" b="1" dirty="0">
                <a:solidFill>
                  <a:srgbClr val="002060"/>
                </a:solidFill>
                <a:effectLst/>
                <a:latin typeface="Verdana" panose="020B0604030504040204" pitchFamily="34" charset="0"/>
                <a:ea typeface="Verdana" panose="020B0604030504040204" pitchFamily="34" charset="0"/>
              </a:rPr>
              <a:t>L’esposizione a questo tipo di vibrazioni si riscontra in lavorazioni a bordo di mezzi di movimentazione usati in industria e in agricoltura, mezzi di trasporto e, in generale, macchine industriali vibranti (gru, autogru, trattori, ruspe, carrelli elevatori, ecc.). </a:t>
            </a:r>
          </a:p>
          <a:p>
            <a:pPr algn="just">
              <a:lnSpc>
                <a:spcPct val="114000"/>
              </a:lnSpc>
            </a:pPr>
            <a:r>
              <a:rPr lang="it-IT" sz="2400" b="1" dirty="0">
                <a:solidFill>
                  <a:srgbClr val="002060"/>
                </a:solidFill>
                <a:effectLst/>
                <a:latin typeface="Verdana" panose="020B0604030504040204" pitchFamily="34" charset="0"/>
                <a:ea typeface="Verdana" panose="020B0604030504040204" pitchFamily="34" charset="0"/>
              </a:rPr>
              <a:t>L’esposizione a vibrazioni è tipicamente associata alla guida del mezzo e quindi avviene mediante il contatto con il sedile. </a:t>
            </a:r>
            <a:endParaRPr lang="it-IT" sz="2400" b="1" dirty="0">
              <a:solidFill>
                <a:srgbClr val="00206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773373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11385396" y="6562607"/>
            <a:ext cx="356466" cy="254857"/>
          </a:xfrm>
        </p:spPr>
        <p:txBody>
          <a:bodyPr/>
          <a:lstStyle/>
          <a:p>
            <a:r>
              <a:rPr lang="it-IT" b="1" dirty="0"/>
              <a:t>29</a:t>
            </a:r>
          </a:p>
        </p:txBody>
      </p:sp>
      <p:sp>
        <p:nvSpPr>
          <p:cNvPr id="7" name="Segnaposto testo 6"/>
          <p:cNvSpPr>
            <a:spLocks noGrp="1"/>
          </p:cNvSpPr>
          <p:nvPr>
            <p:ph type="body" sz="quarter" idx="14"/>
          </p:nvPr>
        </p:nvSpPr>
        <p:spPr>
          <a:xfrm>
            <a:off x="7108383" y="6387299"/>
            <a:ext cx="4151765" cy="213495"/>
          </a:xfrm>
        </p:spPr>
        <p:txBody>
          <a:bodyPr/>
          <a:lstStyle/>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La mansione di “autista” e le patologie lavoro-correlate:</a:t>
            </a:r>
          </a:p>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 aspetti epidemiologici, clinici e fattori di rischio</a:t>
            </a:r>
            <a:endParaRPr lang="it-IT" dirty="0"/>
          </a:p>
        </p:txBody>
      </p:sp>
      <p:sp>
        <p:nvSpPr>
          <p:cNvPr id="2" name="Text Box 2">
            <a:extLst>
              <a:ext uri="{FF2B5EF4-FFF2-40B4-BE49-F238E27FC236}">
                <a16:creationId xmlns:a16="http://schemas.microsoft.com/office/drawing/2014/main" id="{9D44F5A2-FB8B-D80A-6D81-FF102A1759E9}"/>
              </a:ext>
            </a:extLst>
          </p:cNvPr>
          <p:cNvSpPr txBox="1">
            <a:spLocks noChangeArrowheads="1"/>
          </p:cNvSpPr>
          <p:nvPr/>
        </p:nvSpPr>
        <p:spPr bwMode="auto">
          <a:xfrm>
            <a:off x="2272290" y="441221"/>
            <a:ext cx="69119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it-IT" altLang="it-IT" sz="2000" b="1" i="1" dirty="0">
                <a:latin typeface="Verdana" panose="020B0604030504040204" pitchFamily="34" charset="0"/>
                <a:ea typeface="Verdana" panose="020B0604030504040204" pitchFamily="34" charset="0"/>
              </a:rPr>
              <a:t>Esempi di sorgenti  di rischio di esposizione a vibrazioni del corpo intero</a:t>
            </a:r>
            <a:endParaRPr lang="it-IT" altLang="it-IT" sz="2000" dirty="0">
              <a:latin typeface="Verdana" panose="020B0604030504040204" pitchFamily="34" charset="0"/>
              <a:ea typeface="Verdana" panose="020B0604030504040204" pitchFamily="34" charset="0"/>
            </a:endParaRPr>
          </a:p>
        </p:txBody>
      </p:sp>
      <p:graphicFrame>
        <p:nvGraphicFramePr>
          <p:cNvPr id="3" name="Group 3">
            <a:extLst>
              <a:ext uri="{FF2B5EF4-FFF2-40B4-BE49-F238E27FC236}">
                <a16:creationId xmlns:a16="http://schemas.microsoft.com/office/drawing/2014/main" id="{2C4C9C40-E23C-B79A-E06A-67612F4DE6AB}"/>
              </a:ext>
            </a:extLst>
          </p:cNvPr>
          <p:cNvGraphicFramePr>
            <a:graphicFrameLocks noGrp="1"/>
          </p:cNvGraphicFramePr>
          <p:nvPr>
            <p:ph idx="1"/>
            <p:extLst>
              <p:ext uri="{D42A27DB-BD31-4B8C-83A1-F6EECF244321}">
                <p14:modId xmlns:p14="http://schemas.microsoft.com/office/powerpoint/2010/main" val="2354044694"/>
              </p:ext>
            </p:extLst>
          </p:nvPr>
        </p:nvGraphicFramePr>
        <p:xfrm>
          <a:off x="1329210" y="1325423"/>
          <a:ext cx="9443754" cy="4572762"/>
        </p:xfrm>
        <a:graphic>
          <a:graphicData uri="http://schemas.openxmlformats.org/drawingml/2006/table">
            <a:tbl>
              <a:tblPr/>
              <a:tblGrid>
                <a:gridCol w="4721877">
                  <a:extLst>
                    <a:ext uri="{9D8B030D-6E8A-4147-A177-3AD203B41FA5}">
                      <a16:colId xmlns:a16="http://schemas.microsoft.com/office/drawing/2014/main" val="20000"/>
                    </a:ext>
                  </a:extLst>
                </a:gridCol>
                <a:gridCol w="4721877">
                  <a:extLst>
                    <a:ext uri="{9D8B030D-6E8A-4147-A177-3AD203B41FA5}">
                      <a16:colId xmlns:a16="http://schemas.microsoft.com/office/drawing/2014/main" val="20001"/>
                    </a:ext>
                  </a:extLst>
                </a:gridCol>
              </a:tblGrid>
              <a:tr h="6905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dirty="0">
                          <a:ln>
                            <a:noFill/>
                          </a:ln>
                          <a:solidFill>
                            <a:schemeClr val="tx1"/>
                          </a:solidFill>
                          <a:effectLst/>
                          <a:latin typeface="Arial" charset="0"/>
                        </a:rPr>
                        <a:t>Macchinario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dirty="0">
                          <a:ln>
                            <a:noFill/>
                          </a:ln>
                          <a:solidFill>
                            <a:schemeClr val="tx1"/>
                          </a:solidFill>
                          <a:effectLst/>
                          <a:latin typeface="Arial" charset="0"/>
                        </a:rPr>
                        <a:t>Principali settori d’impiego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0"/>
                  </a:ext>
                </a:extLst>
              </a:tr>
              <a:tr h="64611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a:ln>
                            <a:noFill/>
                          </a:ln>
                          <a:solidFill>
                            <a:schemeClr val="tx1"/>
                          </a:solidFill>
                          <a:effectLst/>
                          <a:latin typeface="Arial" charset="0"/>
                        </a:rPr>
                        <a:t>Ruspe, pale meccaniche, escavatori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chemeClr val="tx1"/>
                          </a:solidFill>
                          <a:effectLst/>
                          <a:latin typeface="Arial" charset="0"/>
                        </a:rPr>
                        <a:t>Edilizia, lapidei, agricoltura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1"/>
                  </a:ext>
                </a:extLst>
              </a:tr>
              <a:tr h="6479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a:ln>
                            <a:noFill/>
                          </a:ln>
                          <a:solidFill>
                            <a:schemeClr val="tx1"/>
                          </a:solidFill>
                          <a:effectLst/>
                          <a:latin typeface="Arial" charset="0"/>
                        </a:rPr>
                        <a:t>Trattori, mietitrebbiatrici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a:ln>
                            <a:noFill/>
                          </a:ln>
                          <a:solidFill>
                            <a:schemeClr val="tx1"/>
                          </a:solidFill>
                          <a:effectLst/>
                          <a:latin typeface="Arial" charset="0"/>
                        </a:rPr>
                        <a:t>Agricoltura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2"/>
                  </a:ext>
                </a:extLst>
              </a:tr>
              <a:tr h="64611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a:ln>
                            <a:noFill/>
                          </a:ln>
                          <a:solidFill>
                            <a:schemeClr val="tx1"/>
                          </a:solidFill>
                          <a:effectLst/>
                          <a:latin typeface="Arial" charset="0"/>
                        </a:rPr>
                        <a:t>Camion, autobus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a:ln>
                            <a:noFill/>
                          </a:ln>
                          <a:solidFill>
                            <a:schemeClr val="tx1"/>
                          </a:solidFill>
                          <a:effectLst/>
                          <a:latin typeface="Arial" charset="0"/>
                        </a:rPr>
                        <a:t>Trasporti, servizi spedizione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3"/>
                  </a:ext>
                </a:extLst>
              </a:tr>
              <a:tr h="6479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chemeClr val="tx1"/>
                          </a:solidFill>
                          <a:effectLst/>
                          <a:latin typeface="Arial" charset="0"/>
                        </a:rPr>
                        <a:t>Elicotteri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a:ln>
                            <a:noFill/>
                          </a:ln>
                          <a:solidFill>
                            <a:schemeClr val="tx1"/>
                          </a:solidFill>
                          <a:effectLst/>
                          <a:latin typeface="Arial" charset="0"/>
                        </a:rPr>
                        <a:t>Protezione civile, Pubblica sicurezza,..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4"/>
                  </a:ext>
                </a:extLst>
              </a:tr>
              <a:tr h="64611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chemeClr val="tx1"/>
                          </a:solidFill>
                          <a:effectLst/>
                          <a:latin typeface="Arial" charset="0"/>
                        </a:rPr>
                        <a:t>Autoambulanze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a:ln>
                            <a:noFill/>
                          </a:ln>
                          <a:solidFill>
                            <a:schemeClr val="tx1"/>
                          </a:solidFill>
                          <a:effectLst/>
                          <a:latin typeface="Arial" charset="0"/>
                        </a:rPr>
                        <a:t>Sanità</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5"/>
                  </a:ext>
                </a:extLst>
              </a:tr>
              <a:tr h="6479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chemeClr val="tx1"/>
                          </a:solidFill>
                          <a:effectLst/>
                          <a:latin typeface="Arial" charset="0"/>
                        </a:rPr>
                        <a:t>Motociclette, ciclomotori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a:ln>
                            <a:noFill/>
                          </a:ln>
                          <a:solidFill>
                            <a:schemeClr val="tx1"/>
                          </a:solidFill>
                          <a:effectLst/>
                          <a:latin typeface="Arial" charset="0"/>
                        </a:rPr>
                        <a:t>Pubblica sicurezza, servizi postali,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210009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11385396" y="6562607"/>
            <a:ext cx="356466" cy="254857"/>
          </a:xfrm>
        </p:spPr>
        <p:txBody>
          <a:bodyPr/>
          <a:lstStyle/>
          <a:p>
            <a:r>
              <a:rPr lang="it-IT" b="1" dirty="0"/>
              <a:t>3</a:t>
            </a:r>
          </a:p>
        </p:txBody>
      </p:sp>
      <p:sp>
        <p:nvSpPr>
          <p:cNvPr id="7" name="Segnaposto testo 6"/>
          <p:cNvSpPr>
            <a:spLocks noGrp="1"/>
          </p:cNvSpPr>
          <p:nvPr>
            <p:ph type="body" sz="quarter" idx="14"/>
          </p:nvPr>
        </p:nvSpPr>
        <p:spPr>
          <a:xfrm>
            <a:off x="7108383" y="6387299"/>
            <a:ext cx="4151765" cy="213495"/>
          </a:xfrm>
        </p:spPr>
        <p:txBody>
          <a:bodyPr/>
          <a:lstStyle/>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La mansione di “autista” e le patologie lavoro-correlate:</a:t>
            </a:r>
          </a:p>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 aspetti epidemiologici, clinici e fattori di rischio</a:t>
            </a:r>
            <a:endParaRPr lang="it-IT" dirty="0"/>
          </a:p>
        </p:txBody>
      </p:sp>
      <p:sp>
        <p:nvSpPr>
          <p:cNvPr id="31" name="CasellaDiTesto 30">
            <a:extLst>
              <a:ext uri="{FF2B5EF4-FFF2-40B4-BE49-F238E27FC236}">
                <a16:creationId xmlns:a16="http://schemas.microsoft.com/office/drawing/2014/main" id="{DA165056-0E35-11D7-7F84-398E231B06ED}"/>
              </a:ext>
            </a:extLst>
          </p:cNvPr>
          <p:cNvSpPr txBox="1"/>
          <p:nvPr/>
        </p:nvSpPr>
        <p:spPr>
          <a:xfrm>
            <a:off x="1262608" y="439053"/>
            <a:ext cx="9666783" cy="906595"/>
          </a:xfrm>
          <a:prstGeom prst="rect">
            <a:avLst/>
          </a:prstGeom>
          <a:noFill/>
        </p:spPr>
        <p:txBody>
          <a:bodyPr wrap="square">
            <a:spAutoFit/>
          </a:bodyPr>
          <a:lstStyle/>
          <a:p>
            <a:pPr algn="ctr">
              <a:lnSpc>
                <a:spcPct val="114000"/>
              </a:lnSpc>
              <a:spcAft>
                <a:spcPts val="600"/>
              </a:spcAft>
            </a:pPr>
            <a:r>
              <a:rPr lang="it-IT" sz="2400" b="1" i="0" dirty="0">
                <a:solidFill>
                  <a:schemeClr val="accent5">
                    <a:lumMod val="75000"/>
                  </a:schemeClr>
                </a:solidFill>
                <a:effectLst/>
                <a:latin typeface="Verdana" panose="020B0604030504040204" pitchFamily="34" charset="0"/>
                <a:ea typeface="Verdana" panose="020B0604030504040204" pitchFamily="34" charset="0"/>
              </a:rPr>
              <a:t>H- TRASPORTO E MAGAZZINAGGIO</a:t>
            </a:r>
          </a:p>
          <a:p>
            <a:pPr algn="ctr">
              <a:lnSpc>
                <a:spcPct val="114000"/>
              </a:lnSpc>
            </a:pPr>
            <a:r>
              <a:rPr lang="it-IT" sz="2000" b="1" i="0" dirty="0">
                <a:solidFill>
                  <a:schemeClr val="accent5">
                    <a:lumMod val="75000"/>
                  </a:schemeClr>
                </a:solidFill>
                <a:effectLst/>
                <a:latin typeface="Verdana" panose="020B0604030504040204" pitchFamily="34" charset="0"/>
                <a:ea typeface="Verdana" panose="020B0604030504040204" pitchFamily="34" charset="0"/>
              </a:rPr>
              <a:t>49 - TRASPORTO TERRESTRE E TRASPORTO MEDIANTE CONDOTTE</a:t>
            </a:r>
          </a:p>
        </p:txBody>
      </p:sp>
      <p:graphicFrame>
        <p:nvGraphicFramePr>
          <p:cNvPr id="4" name="Tabella 3">
            <a:extLst>
              <a:ext uri="{FF2B5EF4-FFF2-40B4-BE49-F238E27FC236}">
                <a16:creationId xmlns:a16="http://schemas.microsoft.com/office/drawing/2014/main" id="{E3D4EBE5-5163-0382-268C-314001F411DA}"/>
              </a:ext>
            </a:extLst>
          </p:cNvPr>
          <p:cNvGraphicFramePr>
            <a:graphicFrameLocks noGrp="1"/>
          </p:cNvGraphicFramePr>
          <p:nvPr/>
        </p:nvGraphicFramePr>
        <p:xfrm>
          <a:off x="484860" y="1691180"/>
          <a:ext cx="5492046" cy="3443993"/>
        </p:xfrm>
        <a:graphic>
          <a:graphicData uri="http://schemas.openxmlformats.org/drawingml/2006/table">
            <a:tbl>
              <a:tblPr/>
              <a:tblGrid>
                <a:gridCol w="1489275">
                  <a:extLst>
                    <a:ext uri="{9D8B030D-6E8A-4147-A177-3AD203B41FA5}">
                      <a16:colId xmlns:a16="http://schemas.microsoft.com/office/drawing/2014/main" val="4238991040"/>
                    </a:ext>
                  </a:extLst>
                </a:gridCol>
                <a:gridCol w="4002771">
                  <a:extLst>
                    <a:ext uri="{9D8B030D-6E8A-4147-A177-3AD203B41FA5}">
                      <a16:colId xmlns:a16="http://schemas.microsoft.com/office/drawing/2014/main" val="642854845"/>
                    </a:ext>
                  </a:extLst>
                </a:gridCol>
              </a:tblGrid>
              <a:tr h="826435">
                <a:tc>
                  <a:txBody>
                    <a:bodyPr/>
                    <a:lstStyle/>
                    <a:p>
                      <a:pPr algn="ctr"/>
                      <a:r>
                        <a:rPr lang="it-IT" sz="1400" b="1" u="sng" strike="noStrike" dirty="0">
                          <a:solidFill>
                            <a:schemeClr val="accent5">
                              <a:lumMod val="75000"/>
                            </a:schemeClr>
                          </a:solidFill>
                          <a:effectLst/>
                          <a:latin typeface="Verdana" panose="020B0604030504040204" pitchFamily="34" charset="0"/>
                          <a:ea typeface="Verdana" panose="020B0604030504040204" pitchFamily="34" charset="0"/>
                          <a:hlinkClick r:id="rId2">
                            <a:extLst>
                              <a:ext uri="{A12FA001-AC4F-418D-AE19-62706E023703}">
                                <ahyp:hlinkClr xmlns:ahyp="http://schemas.microsoft.com/office/drawing/2018/hyperlinkcolor" val="tx"/>
                              </a:ext>
                            </a:extLst>
                          </a:hlinkClick>
                        </a:rPr>
                        <a:t>49.1</a:t>
                      </a:r>
                      <a:endParaRPr lang="it-IT" sz="1400" b="1" u="sng" dirty="0">
                        <a:solidFill>
                          <a:schemeClr val="accent5">
                            <a:lumMod val="75000"/>
                          </a:schemeClr>
                        </a:solidFill>
                        <a:effectLst/>
                        <a:latin typeface="Verdana" panose="020B0604030504040204" pitchFamily="34" charset="0"/>
                        <a:ea typeface="Verdana" panose="020B0604030504040204" pitchFamily="34" charset="0"/>
                      </a:endParaRPr>
                    </a:p>
                  </a:txBody>
                  <a:tcPr marL="100013" marR="95250" marT="42863" marB="42863">
                    <a:lnL w="4763" cap="flat" cmpd="sng" algn="ctr">
                      <a:solidFill>
                        <a:srgbClr val="4048C9"/>
                      </a:solidFill>
                      <a:prstDash val="solid"/>
                      <a:round/>
                      <a:headEnd type="none" w="med" len="med"/>
                      <a:tailEnd type="none" w="med" len="med"/>
                    </a:lnL>
                    <a:lnR w="4763" cap="flat" cmpd="sng" algn="ctr">
                      <a:solidFill>
                        <a:srgbClr val="0049C9"/>
                      </a:solidFill>
                      <a:prstDash val="solid"/>
                      <a:round/>
                      <a:headEnd type="none" w="med" len="med"/>
                      <a:tailEnd type="none" w="med" len="med"/>
                    </a:lnR>
                    <a:lnT w="4763" cap="flat" cmpd="sng" algn="ctr">
                      <a:solidFill>
                        <a:srgbClr val="4048C9"/>
                      </a:solidFill>
                      <a:prstDash val="solid"/>
                      <a:round/>
                      <a:headEnd type="none" w="med" len="med"/>
                      <a:tailEnd type="none" w="med" len="med"/>
                    </a:lnT>
                    <a:lnB w="4763" cap="flat" cmpd="sng" algn="ctr">
                      <a:solidFill>
                        <a:srgbClr val="2049C9"/>
                      </a:solidFill>
                      <a:prstDash val="solid"/>
                      <a:round/>
                      <a:headEnd type="none" w="med" len="med"/>
                      <a:tailEnd type="none" w="med" len="med"/>
                    </a:lnB>
                    <a:solidFill>
                      <a:srgbClr val="FFFFFF"/>
                    </a:solidFill>
                  </a:tcPr>
                </a:tc>
                <a:tc>
                  <a:txBody>
                    <a:bodyPr/>
                    <a:lstStyle/>
                    <a:p>
                      <a:pPr>
                        <a:spcBef>
                          <a:spcPts val="600"/>
                        </a:spcBef>
                      </a:pPr>
                      <a:r>
                        <a:rPr lang="it-IT" sz="1400" b="1" u="sng" strike="noStrike" cap="all" dirty="0">
                          <a:solidFill>
                            <a:schemeClr val="accent5">
                              <a:lumMod val="75000"/>
                            </a:schemeClr>
                          </a:solidFill>
                          <a:effectLst/>
                          <a:latin typeface="Verdana" panose="020B0604030504040204" pitchFamily="34" charset="0"/>
                          <a:ea typeface="Verdana" panose="020B0604030504040204" pitchFamily="34" charset="0"/>
                          <a:hlinkClick r:id="rId3">
                            <a:extLst>
                              <a:ext uri="{A12FA001-AC4F-418D-AE19-62706E023703}">
                                <ahyp:hlinkClr xmlns:ahyp="http://schemas.microsoft.com/office/drawing/2018/hyperlinkcolor" val="tx"/>
                              </a:ext>
                            </a:extLst>
                          </a:hlinkClick>
                        </a:rPr>
                        <a:t>TRASPORTO FERROVIARIO DI PASSEGGERI (INTERURBANO)</a:t>
                      </a:r>
                      <a:endParaRPr lang="it-IT" sz="1400" b="1" u="sng" cap="all" dirty="0">
                        <a:solidFill>
                          <a:schemeClr val="accent5">
                            <a:lumMod val="75000"/>
                          </a:schemeClr>
                        </a:solidFill>
                        <a:effectLst/>
                        <a:latin typeface="Verdana" panose="020B0604030504040204" pitchFamily="34" charset="0"/>
                        <a:ea typeface="Verdana" panose="020B0604030504040204" pitchFamily="34" charset="0"/>
                      </a:endParaRPr>
                    </a:p>
                  </a:txBody>
                  <a:tcPr marL="142875" marR="95250" marT="42863" marB="42863">
                    <a:lnL w="4763" cap="flat" cmpd="sng" algn="ctr">
                      <a:solidFill>
                        <a:srgbClr val="0049C9"/>
                      </a:solidFill>
                      <a:prstDash val="solid"/>
                      <a:round/>
                      <a:headEnd type="none" w="med" len="med"/>
                      <a:tailEnd type="none" w="med" len="med"/>
                    </a:lnL>
                    <a:lnR w="4763" cap="flat" cmpd="sng" algn="ctr">
                      <a:solidFill>
                        <a:srgbClr val="0049C9"/>
                      </a:solidFill>
                      <a:prstDash val="solid"/>
                      <a:round/>
                      <a:headEnd type="none" w="med" len="med"/>
                      <a:tailEnd type="none" w="med" len="med"/>
                    </a:lnR>
                    <a:lnT w="4763" cap="flat" cmpd="sng" algn="ctr">
                      <a:solidFill>
                        <a:srgbClr val="0049C9"/>
                      </a:solidFill>
                      <a:prstDash val="solid"/>
                      <a:round/>
                      <a:headEnd type="none" w="med" len="med"/>
                      <a:tailEnd type="none" w="med" len="med"/>
                    </a:lnT>
                    <a:lnB w="4763" cap="flat" cmpd="sng" algn="ctr">
                      <a:solidFill>
                        <a:srgbClr val="C046C9"/>
                      </a:solidFill>
                      <a:prstDash val="solid"/>
                      <a:round/>
                      <a:headEnd type="none" w="med" len="med"/>
                      <a:tailEnd type="none" w="med" len="med"/>
                    </a:lnB>
                    <a:solidFill>
                      <a:srgbClr val="FFFFFF"/>
                    </a:solidFill>
                  </a:tcPr>
                </a:tc>
                <a:extLst>
                  <a:ext uri="{0D108BD9-81ED-4DB2-BD59-A6C34878D82A}">
                    <a16:rowId xmlns:a16="http://schemas.microsoft.com/office/drawing/2014/main" val="3070420263"/>
                  </a:ext>
                </a:extLst>
              </a:tr>
              <a:tr h="482344">
                <a:tc>
                  <a:txBody>
                    <a:bodyPr/>
                    <a:lstStyle/>
                    <a:p>
                      <a:pPr algn="ctr"/>
                      <a:r>
                        <a:rPr lang="it-IT" sz="1400" b="1" u="sng" strike="noStrike">
                          <a:solidFill>
                            <a:schemeClr val="accent5">
                              <a:lumMod val="75000"/>
                            </a:schemeClr>
                          </a:solidFill>
                          <a:effectLst/>
                          <a:latin typeface="Verdana" panose="020B0604030504040204" pitchFamily="34" charset="0"/>
                          <a:ea typeface="Verdana" panose="020B0604030504040204" pitchFamily="34" charset="0"/>
                          <a:hlinkClick r:id="rId4">
                            <a:extLst>
                              <a:ext uri="{A12FA001-AC4F-418D-AE19-62706E023703}">
                                <ahyp:hlinkClr xmlns:ahyp="http://schemas.microsoft.com/office/drawing/2018/hyperlinkcolor" val="tx"/>
                              </a:ext>
                            </a:extLst>
                          </a:hlinkClick>
                        </a:rPr>
                        <a:t>49.2</a:t>
                      </a:r>
                      <a:endParaRPr lang="it-IT" sz="1400" b="1" u="sng">
                        <a:solidFill>
                          <a:schemeClr val="accent5">
                            <a:lumMod val="75000"/>
                          </a:schemeClr>
                        </a:solidFill>
                        <a:effectLst/>
                        <a:latin typeface="Verdana" panose="020B0604030504040204" pitchFamily="34" charset="0"/>
                        <a:ea typeface="Verdana" panose="020B0604030504040204" pitchFamily="34" charset="0"/>
                      </a:endParaRPr>
                    </a:p>
                  </a:txBody>
                  <a:tcPr marL="100013" marR="95250" marT="42863" marB="42863">
                    <a:lnL w="4763" cap="flat" cmpd="sng" algn="ctr">
                      <a:solidFill>
                        <a:srgbClr val="2049C9"/>
                      </a:solidFill>
                      <a:prstDash val="solid"/>
                      <a:round/>
                      <a:headEnd type="none" w="med" len="med"/>
                      <a:tailEnd type="none" w="med" len="med"/>
                    </a:lnL>
                    <a:lnR w="4763" cap="flat" cmpd="sng" algn="ctr">
                      <a:solidFill>
                        <a:srgbClr val="C046C9"/>
                      </a:solidFill>
                      <a:prstDash val="solid"/>
                      <a:round/>
                      <a:headEnd type="none" w="med" len="med"/>
                      <a:tailEnd type="none" w="med" len="med"/>
                    </a:lnR>
                    <a:lnT w="4763" cap="flat" cmpd="sng" algn="ctr">
                      <a:solidFill>
                        <a:srgbClr val="2049C9"/>
                      </a:solidFill>
                      <a:prstDash val="solid"/>
                      <a:round/>
                      <a:headEnd type="none" w="med" len="med"/>
                      <a:tailEnd type="none" w="med" len="med"/>
                    </a:lnT>
                    <a:lnB w="4763" cap="flat" cmpd="sng" algn="ctr">
                      <a:solidFill>
                        <a:srgbClr val="604BC9"/>
                      </a:solidFill>
                      <a:prstDash val="solid"/>
                      <a:round/>
                      <a:headEnd type="none" w="med" len="med"/>
                      <a:tailEnd type="none" w="med" len="med"/>
                    </a:lnB>
                    <a:solidFill>
                      <a:srgbClr val="FFFFFF"/>
                    </a:solidFill>
                  </a:tcPr>
                </a:tc>
                <a:tc>
                  <a:txBody>
                    <a:bodyPr/>
                    <a:lstStyle/>
                    <a:p>
                      <a:r>
                        <a:rPr lang="it-IT" sz="1400" b="1" u="sng" strike="noStrike" cap="all" dirty="0">
                          <a:solidFill>
                            <a:schemeClr val="accent5">
                              <a:lumMod val="75000"/>
                            </a:schemeClr>
                          </a:solidFill>
                          <a:effectLst/>
                          <a:latin typeface="Verdana" panose="020B0604030504040204" pitchFamily="34" charset="0"/>
                          <a:ea typeface="Verdana" panose="020B0604030504040204" pitchFamily="34" charset="0"/>
                          <a:hlinkClick r:id="rId5">
                            <a:extLst>
                              <a:ext uri="{A12FA001-AC4F-418D-AE19-62706E023703}">
                                <ahyp:hlinkClr xmlns:ahyp="http://schemas.microsoft.com/office/drawing/2018/hyperlinkcolor" val="tx"/>
                              </a:ext>
                            </a:extLst>
                          </a:hlinkClick>
                        </a:rPr>
                        <a:t>TRASPORTO FERROVIARIO DI MERCI</a:t>
                      </a:r>
                      <a:endParaRPr lang="it-IT" sz="1400" b="1" u="sng" cap="all" dirty="0">
                        <a:solidFill>
                          <a:schemeClr val="accent5">
                            <a:lumMod val="75000"/>
                          </a:schemeClr>
                        </a:solidFill>
                        <a:effectLst/>
                        <a:latin typeface="Verdana" panose="020B0604030504040204" pitchFamily="34" charset="0"/>
                        <a:ea typeface="Verdana" panose="020B0604030504040204" pitchFamily="34" charset="0"/>
                      </a:endParaRPr>
                    </a:p>
                  </a:txBody>
                  <a:tcPr marL="142875" marR="95250" marT="42863" marB="42863">
                    <a:lnL w="4763" cap="flat" cmpd="sng" algn="ctr">
                      <a:solidFill>
                        <a:srgbClr val="C046C9"/>
                      </a:solidFill>
                      <a:prstDash val="solid"/>
                      <a:round/>
                      <a:headEnd type="none" w="med" len="med"/>
                      <a:tailEnd type="none" w="med" len="med"/>
                    </a:lnL>
                    <a:lnR w="4763" cap="flat" cmpd="sng" algn="ctr">
                      <a:solidFill>
                        <a:srgbClr val="C046C9"/>
                      </a:solidFill>
                      <a:prstDash val="solid"/>
                      <a:round/>
                      <a:headEnd type="none" w="med" len="med"/>
                      <a:tailEnd type="none" w="med" len="med"/>
                    </a:lnR>
                    <a:lnT w="4763" cap="flat" cmpd="sng" algn="ctr">
                      <a:solidFill>
                        <a:srgbClr val="C046C9"/>
                      </a:solidFill>
                      <a:prstDash val="solid"/>
                      <a:round/>
                      <a:headEnd type="none" w="med" len="med"/>
                      <a:tailEnd type="none" w="med" len="med"/>
                    </a:lnT>
                    <a:lnB w="4763" cap="flat" cmpd="sng" algn="ctr">
                      <a:solidFill>
                        <a:srgbClr val="A050C9"/>
                      </a:solidFill>
                      <a:prstDash val="solid"/>
                      <a:round/>
                      <a:headEnd type="none" w="med" len="med"/>
                      <a:tailEnd type="none" w="med" len="med"/>
                    </a:lnB>
                    <a:solidFill>
                      <a:srgbClr val="FFFFFF"/>
                    </a:solidFill>
                  </a:tcPr>
                </a:tc>
                <a:extLst>
                  <a:ext uri="{0D108BD9-81ED-4DB2-BD59-A6C34878D82A}">
                    <a16:rowId xmlns:a16="http://schemas.microsoft.com/office/drawing/2014/main" val="1746295433"/>
                  </a:ext>
                </a:extLst>
              </a:tr>
              <a:tr h="826435">
                <a:tc>
                  <a:txBody>
                    <a:bodyPr/>
                    <a:lstStyle/>
                    <a:p>
                      <a:pPr algn="ctr"/>
                      <a:r>
                        <a:rPr lang="it-IT" sz="1400" b="1" u="sng" strike="noStrike">
                          <a:solidFill>
                            <a:schemeClr val="accent5">
                              <a:lumMod val="75000"/>
                            </a:schemeClr>
                          </a:solidFill>
                          <a:effectLst/>
                          <a:latin typeface="Verdana" panose="020B0604030504040204" pitchFamily="34" charset="0"/>
                          <a:ea typeface="Verdana" panose="020B0604030504040204" pitchFamily="34" charset="0"/>
                          <a:hlinkClick r:id="rId6">
                            <a:extLst>
                              <a:ext uri="{A12FA001-AC4F-418D-AE19-62706E023703}">
                                <ahyp:hlinkClr xmlns:ahyp="http://schemas.microsoft.com/office/drawing/2018/hyperlinkcolor" val="tx"/>
                              </a:ext>
                            </a:extLst>
                          </a:hlinkClick>
                        </a:rPr>
                        <a:t>49.3</a:t>
                      </a:r>
                      <a:endParaRPr lang="it-IT" sz="1400" b="1" u="sng">
                        <a:solidFill>
                          <a:schemeClr val="accent5">
                            <a:lumMod val="75000"/>
                          </a:schemeClr>
                        </a:solidFill>
                        <a:effectLst/>
                        <a:latin typeface="Verdana" panose="020B0604030504040204" pitchFamily="34" charset="0"/>
                        <a:ea typeface="Verdana" panose="020B0604030504040204" pitchFamily="34" charset="0"/>
                      </a:endParaRPr>
                    </a:p>
                  </a:txBody>
                  <a:tcPr marL="100013" marR="95250" marT="42863" marB="42863">
                    <a:lnL w="4763" cap="flat" cmpd="sng" algn="ctr">
                      <a:solidFill>
                        <a:srgbClr val="604BC9"/>
                      </a:solidFill>
                      <a:prstDash val="solid"/>
                      <a:round/>
                      <a:headEnd type="none" w="med" len="med"/>
                      <a:tailEnd type="none" w="med" len="med"/>
                    </a:lnL>
                    <a:lnR w="4763" cap="flat" cmpd="sng" algn="ctr">
                      <a:solidFill>
                        <a:srgbClr val="A050C9"/>
                      </a:solidFill>
                      <a:prstDash val="solid"/>
                      <a:round/>
                      <a:headEnd type="none" w="med" len="med"/>
                      <a:tailEnd type="none" w="med" len="med"/>
                    </a:lnR>
                    <a:lnT w="4763" cap="flat" cmpd="sng" algn="ctr">
                      <a:solidFill>
                        <a:srgbClr val="604BC9"/>
                      </a:solidFill>
                      <a:prstDash val="solid"/>
                      <a:round/>
                      <a:headEnd type="none" w="med" len="med"/>
                      <a:tailEnd type="none" w="med" len="med"/>
                    </a:lnT>
                    <a:lnB w="4763" cap="flat" cmpd="sng" algn="ctr">
                      <a:solidFill>
                        <a:srgbClr val="A050C9"/>
                      </a:solidFill>
                      <a:prstDash val="solid"/>
                      <a:round/>
                      <a:headEnd type="none" w="med" len="med"/>
                      <a:tailEnd type="none" w="med" len="med"/>
                    </a:lnB>
                    <a:solidFill>
                      <a:srgbClr val="FFFFFF"/>
                    </a:solidFill>
                  </a:tcPr>
                </a:tc>
                <a:tc>
                  <a:txBody>
                    <a:bodyPr/>
                    <a:lstStyle/>
                    <a:p>
                      <a:r>
                        <a:rPr lang="it-IT" sz="1400" b="1" u="sng" strike="noStrike" cap="all" dirty="0">
                          <a:solidFill>
                            <a:schemeClr val="accent5">
                              <a:lumMod val="75000"/>
                            </a:schemeClr>
                          </a:solidFill>
                          <a:effectLst/>
                          <a:latin typeface="Verdana" panose="020B0604030504040204" pitchFamily="34" charset="0"/>
                          <a:ea typeface="Verdana" panose="020B0604030504040204" pitchFamily="34" charset="0"/>
                          <a:hlinkClick r:id="rId7">
                            <a:extLst>
                              <a:ext uri="{A12FA001-AC4F-418D-AE19-62706E023703}">
                                <ahyp:hlinkClr xmlns:ahyp="http://schemas.microsoft.com/office/drawing/2018/hyperlinkcolor" val="tx"/>
                              </a:ext>
                            </a:extLst>
                          </a:hlinkClick>
                        </a:rPr>
                        <a:t>ALTRI TRASPORTI TERRESTRI DI PASSEGGERI</a:t>
                      </a:r>
                      <a:endParaRPr lang="it-IT" sz="1400" b="1" u="sng" cap="all" dirty="0">
                        <a:solidFill>
                          <a:schemeClr val="accent5">
                            <a:lumMod val="75000"/>
                          </a:schemeClr>
                        </a:solidFill>
                        <a:effectLst/>
                        <a:latin typeface="Verdana" panose="020B0604030504040204" pitchFamily="34" charset="0"/>
                        <a:ea typeface="Verdana" panose="020B0604030504040204" pitchFamily="34" charset="0"/>
                      </a:endParaRPr>
                    </a:p>
                  </a:txBody>
                  <a:tcPr marL="142875" marR="95250" marT="42863" marB="42863">
                    <a:lnL w="4763" cap="flat" cmpd="sng" algn="ctr">
                      <a:solidFill>
                        <a:srgbClr val="A050C9"/>
                      </a:solidFill>
                      <a:prstDash val="solid"/>
                      <a:round/>
                      <a:headEnd type="none" w="med" len="med"/>
                      <a:tailEnd type="none" w="med" len="med"/>
                    </a:lnL>
                    <a:lnR w="4763" cap="flat" cmpd="sng" algn="ctr">
                      <a:solidFill>
                        <a:srgbClr val="A050C9"/>
                      </a:solidFill>
                      <a:prstDash val="solid"/>
                      <a:round/>
                      <a:headEnd type="none" w="med" len="med"/>
                      <a:tailEnd type="none" w="med" len="med"/>
                    </a:lnR>
                    <a:lnT w="4763" cap="flat" cmpd="sng" algn="ctr">
                      <a:solidFill>
                        <a:srgbClr val="A050C9"/>
                      </a:solidFill>
                      <a:prstDash val="solid"/>
                      <a:round/>
                      <a:headEnd type="none" w="med" len="med"/>
                      <a:tailEnd type="none" w="med" len="med"/>
                    </a:lnT>
                    <a:lnB w="4763" cap="flat" cmpd="sng" algn="ctr">
                      <a:solidFill>
                        <a:srgbClr val="804DC9"/>
                      </a:solidFill>
                      <a:prstDash val="solid"/>
                      <a:round/>
                      <a:headEnd type="none" w="med" len="med"/>
                      <a:tailEnd type="none" w="med" len="med"/>
                    </a:lnB>
                    <a:solidFill>
                      <a:srgbClr val="FFFFFF"/>
                    </a:solidFill>
                  </a:tcPr>
                </a:tc>
                <a:extLst>
                  <a:ext uri="{0D108BD9-81ED-4DB2-BD59-A6C34878D82A}">
                    <a16:rowId xmlns:a16="http://schemas.microsoft.com/office/drawing/2014/main" val="4127582299"/>
                  </a:ext>
                </a:extLst>
              </a:tr>
              <a:tr h="826435">
                <a:tc>
                  <a:txBody>
                    <a:bodyPr/>
                    <a:lstStyle/>
                    <a:p>
                      <a:pPr algn="ctr"/>
                      <a:r>
                        <a:rPr lang="it-IT" sz="1400" b="1" u="sng" strike="noStrike">
                          <a:solidFill>
                            <a:schemeClr val="accent5">
                              <a:lumMod val="75000"/>
                            </a:schemeClr>
                          </a:solidFill>
                          <a:effectLst/>
                          <a:latin typeface="Verdana" panose="020B0604030504040204" pitchFamily="34" charset="0"/>
                          <a:ea typeface="Verdana" panose="020B0604030504040204" pitchFamily="34" charset="0"/>
                          <a:hlinkClick r:id="rId8">
                            <a:extLst>
                              <a:ext uri="{A12FA001-AC4F-418D-AE19-62706E023703}">
                                <ahyp:hlinkClr xmlns:ahyp="http://schemas.microsoft.com/office/drawing/2018/hyperlinkcolor" val="tx"/>
                              </a:ext>
                            </a:extLst>
                          </a:hlinkClick>
                        </a:rPr>
                        <a:t>49.4</a:t>
                      </a:r>
                      <a:endParaRPr lang="it-IT" sz="1400" b="1" u="sng">
                        <a:solidFill>
                          <a:schemeClr val="accent5">
                            <a:lumMod val="75000"/>
                          </a:schemeClr>
                        </a:solidFill>
                        <a:effectLst/>
                        <a:latin typeface="Verdana" panose="020B0604030504040204" pitchFamily="34" charset="0"/>
                        <a:ea typeface="Verdana" panose="020B0604030504040204" pitchFamily="34" charset="0"/>
                      </a:endParaRPr>
                    </a:p>
                  </a:txBody>
                  <a:tcPr marL="100013" marR="95250" marT="42863" marB="42863">
                    <a:lnL w="4763" cap="flat" cmpd="sng" algn="ctr">
                      <a:solidFill>
                        <a:srgbClr val="A050C9"/>
                      </a:solidFill>
                      <a:prstDash val="solid"/>
                      <a:round/>
                      <a:headEnd type="none" w="med" len="med"/>
                      <a:tailEnd type="none" w="med" len="med"/>
                    </a:lnL>
                    <a:lnR w="4763" cap="flat" cmpd="sng" algn="ctr">
                      <a:solidFill>
                        <a:srgbClr val="804DC9"/>
                      </a:solidFill>
                      <a:prstDash val="solid"/>
                      <a:round/>
                      <a:headEnd type="none" w="med" len="med"/>
                      <a:tailEnd type="none" w="med" len="med"/>
                    </a:lnR>
                    <a:lnT w="4763" cap="flat" cmpd="sng" algn="ctr">
                      <a:solidFill>
                        <a:srgbClr val="A050C9"/>
                      </a:solidFill>
                      <a:prstDash val="solid"/>
                      <a:round/>
                      <a:headEnd type="none" w="med" len="med"/>
                      <a:tailEnd type="none" w="med" len="med"/>
                    </a:lnT>
                    <a:lnB w="4763" cap="flat" cmpd="sng" algn="ctr">
                      <a:solidFill>
                        <a:srgbClr val="A04CC9"/>
                      </a:solidFill>
                      <a:prstDash val="solid"/>
                      <a:round/>
                      <a:headEnd type="none" w="med" len="med"/>
                      <a:tailEnd type="none" w="med" len="med"/>
                    </a:lnB>
                    <a:solidFill>
                      <a:srgbClr val="FFFFFF"/>
                    </a:solidFill>
                  </a:tcPr>
                </a:tc>
                <a:tc>
                  <a:txBody>
                    <a:bodyPr/>
                    <a:lstStyle/>
                    <a:p>
                      <a:r>
                        <a:rPr lang="it-IT" sz="1400" b="1" u="sng" strike="noStrike" cap="all" dirty="0">
                          <a:solidFill>
                            <a:schemeClr val="accent5">
                              <a:lumMod val="75000"/>
                            </a:schemeClr>
                          </a:solidFill>
                          <a:effectLst/>
                          <a:latin typeface="Verdana" panose="020B0604030504040204" pitchFamily="34" charset="0"/>
                          <a:ea typeface="Verdana" panose="020B0604030504040204" pitchFamily="34" charset="0"/>
                          <a:hlinkClick r:id="rId9">
                            <a:extLst>
                              <a:ext uri="{A12FA001-AC4F-418D-AE19-62706E023703}">
                                <ahyp:hlinkClr xmlns:ahyp="http://schemas.microsoft.com/office/drawing/2018/hyperlinkcolor" val="tx"/>
                              </a:ext>
                            </a:extLst>
                          </a:hlinkClick>
                        </a:rPr>
                        <a:t>TRASPORTO DI MERCI SU STRADA E SERVIZI DI TRASLOCO</a:t>
                      </a:r>
                      <a:endParaRPr lang="it-IT" sz="1400" b="1" u="sng" cap="all" dirty="0">
                        <a:solidFill>
                          <a:schemeClr val="accent5">
                            <a:lumMod val="75000"/>
                          </a:schemeClr>
                        </a:solidFill>
                        <a:effectLst/>
                        <a:latin typeface="Verdana" panose="020B0604030504040204" pitchFamily="34" charset="0"/>
                        <a:ea typeface="Verdana" panose="020B0604030504040204" pitchFamily="34" charset="0"/>
                      </a:endParaRPr>
                    </a:p>
                  </a:txBody>
                  <a:tcPr marL="142875" marR="95250" marT="42863" marB="42863">
                    <a:lnL w="4763" cap="flat" cmpd="sng" algn="ctr">
                      <a:solidFill>
                        <a:srgbClr val="804DC9"/>
                      </a:solidFill>
                      <a:prstDash val="solid"/>
                      <a:round/>
                      <a:headEnd type="none" w="med" len="med"/>
                      <a:tailEnd type="none" w="med" len="med"/>
                    </a:lnL>
                    <a:lnR w="4763" cap="flat" cmpd="sng" algn="ctr">
                      <a:solidFill>
                        <a:srgbClr val="804DC9"/>
                      </a:solidFill>
                      <a:prstDash val="solid"/>
                      <a:round/>
                      <a:headEnd type="none" w="med" len="med"/>
                      <a:tailEnd type="none" w="med" len="med"/>
                    </a:lnR>
                    <a:lnT w="4763" cap="flat" cmpd="sng" algn="ctr">
                      <a:solidFill>
                        <a:srgbClr val="804DC9"/>
                      </a:solidFill>
                      <a:prstDash val="solid"/>
                      <a:round/>
                      <a:headEnd type="none" w="med" len="med"/>
                      <a:tailEnd type="none" w="med" len="med"/>
                    </a:lnT>
                    <a:lnB w="4763" cap="flat" cmpd="sng" algn="ctr">
                      <a:solidFill>
                        <a:srgbClr val="C04FC9"/>
                      </a:solidFill>
                      <a:prstDash val="solid"/>
                      <a:round/>
                      <a:headEnd type="none" w="med" len="med"/>
                      <a:tailEnd type="none" w="med" len="med"/>
                    </a:lnB>
                    <a:solidFill>
                      <a:srgbClr val="FFFFFF"/>
                    </a:solidFill>
                  </a:tcPr>
                </a:tc>
                <a:extLst>
                  <a:ext uri="{0D108BD9-81ED-4DB2-BD59-A6C34878D82A}">
                    <a16:rowId xmlns:a16="http://schemas.microsoft.com/office/drawing/2014/main" val="1734781493"/>
                  </a:ext>
                </a:extLst>
              </a:tr>
              <a:tr h="482344">
                <a:tc>
                  <a:txBody>
                    <a:bodyPr/>
                    <a:lstStyle/>
                    <a:p>
                      <a:pPr algn="ctr"/>
                      <a:r>
                        <a:rPr lang="it-IT" sz="1400" b="1" u="sng" strike="noStrike">
                          <a:solidFill>
                            <a:schemeClr val="accent5">
                              <a:lumMod val="75000"/>
                            </a:schemeClr>
                          </a:solidFill>
                          <a:effectLst/>
                          <a:latin typeface="Verdana" panose="020B0604030504040204" pitchFamily="34" charset="0"/>
                          <a:ea typeface="Verdana" panose="020B0604030504040204" pitchFamily="34" charset="0"/>
                          <a:hlinkClick r:id="rId10">
                            <a:extLst>
                              <a:ext uri="{A12FA001-AC4F-418D-AE19-62706E023703}">
                                <ahyp:hlinkClr xmlns:ahyp="http://schemas.microsoft.com/office/drawing/2018/hyperlinkcolor" val="tx"/>
                              </a:ext>
                            </a:extLst>
                          </a:hlinkClick>
                        </a:rPr>
                        <a:t>49.5</a:t>
                      </a:r>
                      <a:endParaRPr lang="it-IT" sz="1400" b="1" u="sng">
                        <a:solidFill>
                          <a:schemeClr val="accent5">
                            <a:lumMod val="75000"/>
                          </a:schemeClr>
                        </a:solidFill>
                        <a:effectLst/>
                        <a:latin typeface="Verdana" panose="020B0604030504040204" pitchFamily="34" charset="0"/>
                        <a:ea typeface="Verdana" panose="020B0604030504040204" pitchFamily="34" charset="0"/>
                      </a:endParaRPr>
                    </a:p>
                  </a:txBody>
                  <a:tcPr marL="100013" marR="95250" marT="42863" marB="42863">
                    <a:lnL w="4763" cap="flat" cmpd="sng" algn="ctr">
                      <a:solidFill>
                        <a:srgbClr val="A04CC9"/>
                      </a:solidFill>
                      <a:prstDash val="solid"/>
                      <a:round/>
                      <a:headEnd type="none" w="med" len="med"/>
                      <a:tailEnd type="none" w="med" len="med"/>
                    </a:lnL>
                    <a:lnR w="4763" cap="flat" cmpd="sng" algn="ctr">
                      <a:solidFill>
                        <a:srgbClr val="C04FC9"/>
                      </a:solidFill>
                      <a:prstDash val="solid"/>
                      <a:round/>
                      <a:headEnd type="none" w="med" len="med"/>
                      <a:tailEnd type="none" w="med" len="med"/>
                    </a:lnR>
                    <a:lnT w="4763" cap="flat" cmpd="sng" algn="ctr">
                      <a:solidFill>
                        <a:srgbClr val="A04CC9"/>
                      </a:solidFill>
                      <a:prstDash val="solid"/>
                      <a:round/>
                      <a:headEnd type="none" w="med" len="med"/>
                      <a:tailEnd type="none" w="med" len="med"/>
                    </a:lnT>
                    <a:lnB w="4763" cap="flat" cmpd="sng" algn="ctr">
                      <a:solidFill>
                        <a:srgbClr val="A04CC9"/>
                      </a:solidFill>
                      <a:prstDash val="solid"/>
                      <a:round/>
                      <a:headEnd type="none" w="med" len="med"/>
                      <a:tailEnd type="none" w="med" len="med"/>
                    </a:lnB>
                    <a:solidFill>
                      <a:srgbClr val="FFFFFF"/>
                    </a:solidFill>
                  </a:tcPr>
                </a:tc>
                <a:tc>
                  <a:txBody>
                    <a:bodyPr/>
                    <a:lstStyle/>
                    <a:p>
                      <a:r>
                        <a:rPr lang="it-IT" sz="1400" b="1" u="sng" strike="noStrike" cap="all" dirty="0">
                          <a:solidFill>
                            <a:schemeClr val="accent5">
                              <a:lumMod val="75000"/>
                            </a:schemeClr>
                          </a:solidFill>
                          <a:effectLst/>
                          <a:latin typeface="Verdana" panose="020B0604030504040204" pitchFamily="34" charset="0"/>
                          <a:ea typeface="Verdana" panose="020B0604030504040204" pitchFamily="34" charset="0"/>
                          <a:hlinkClick r:id="rId11">
                            <a:extLst>
                              <a:ext uri="{A12FA001-AC4F-418D-AE19-62706E023703}">
                                <ahyp:hlinkClr xmlns:ahyp="http://schemas.microsoft.com/office/drawing/2018/hyperlinkcolor" val="tx"/>
                              </a:ext>
                            </a:extLst>
                          </a:hlinkClick>
                        </a:rPr>
                        <a:t>TRASPORTO MEDIANTE CONDOTTE</a:t>
                      </a:r>
                      <a:endParaRPr lang="it-IT" sz="1400" b="1" u="sng" cap="all" dirty="0">
                        <a:solidFill>
                          <a:schemeClr val="accent5">
                            <a:lumMod val="75000"/>
                          </a:schemeClr>
                        </a:solidFill>
                        <a:effectLst/>
                        <a:latin typeface="Verdana" panose="020B0604030504040204" pitchFamily="34" charset="0"/>
                        <a:ea typeface="Verdana" panose="020B0604030504040204" pitchFamily="34" charset="0"/>
                      </a:endParaRPr>
                    </a:p>
                  </a:txBody>
                  <a:tcPr marL="142875" marR="95250" marT="42863" marB="42863">
                    <a:lnL w="4763" cap="flat" cmpd="sng" algn="ctr">
                      <a:solidFill>
                        <a:srgbClr val="C04FC9"/>
                      </a:solidFill>
                      <a:prstDash val="solid"/>
                      <a:round/>
                      <a:headEnd type="none" w="med" len="med"/>
                      <a:tailEnd type="none" w="med" len="med"/>
                    </a:lnL>
                    <a:lnR w="4763" cap="flat" cmpd="sng" algn="ctr">
                      <a:solidFill>
                        <a:srgbClr val="C04FC9"/>
                      </a:solidFill>
                      <a:prstDash val="solid"/>
                      <a:round/>
                      <a:headEnd type="none" w="med" len="med"/>
                      <a:tailEnd type="none" w="med" len="med"/>
                    </a:lnR>
                    <a:lnT w="4763" cap="flat" cmpd="sng" algn="ctr">
                      <a:solidFill>
                        <a:srgbClr val="C04FC9"/>
                      </a:solidFill>
                      <a:prstDash val="solid"/>
                      <a:round/>
                      <a:headEnd type="none" w="med" len="med"/>
                      <a:tailEnd type="none" w="med" len="med"/>
                    </a:lnT>
                    <a:lnB w="4763" cap="flat" cmpd="sng" algn="ctr">
                      <a:solidFill>
                        <a:srgbClr val="C04FC9"/>
                      </a:solidFill>
                      <a:prstDash val="solid"/>
                      <a:round/>
                      <a:headEnd type="none" w="med" len="med"/>
                      <a:tailEnd type="none" w="med" len="med"/>
                    </a:lnB>
                    <a:solidFill>
                      <a:srgbClr val="FFFFFF"/>
                    </a:solidFill>
                  </a:tcPr>
                </a:tc>
                <a:extLst>
                  <a:ext uri="{0D108BD9-81ED-4DB2-BD59-A6C34878D82A}">
                    <a16:rowId xmlns:a16="http://schemas.microsoft.com/office/drawing/2014/main" val="2394820626"/>
                  </a:ext>
                </a:extLst>
              </a:tr>
            </a:tbl>
          </a:graphicData>
        </a:graphic>
      </p:graphicFrame>
      <p:graphicFrame>
        <p:nvGraphicFramePr>
          <p:cNvPr id="6" name="Tabella 5">
            <a:extLst>
              <a:ext uri="{FF2B5EF4-FFF2-40B4-BE49-F238E27FC236}">
                <a16:creationId xmlns:a16="http://schemas.microsoft.com/office/drawing/2014/main" id="{668191BA-D2EF-0FAF-9090-432D09363A94}"/>
              </a:ext>
            </a:extLst>
          </p:cNvPr>
          <p:cNvGraphicFramePr>
            <a:graphicFrameLocks noGrp="1"/>
          </p:cNvGraphicFramePr>
          <p:nvPr/>
        </p:nvGraphicFramePr>
        <p:xfrm>
          <a:off x="6257485" y="2133614"/>
          <a:ext cx="5708438" cy="2559124"/>
        </p:xfrm>
        <a:graphic>
          <a:graphicData uri="http://schemas.openxmlformats.org/drawingml/2006/table">
            <a:tbl>
              <a:tblPr/>
              <a:tblGrid>
                <a:gridCol w="1439219">
                  <a:extLst>
                    <a:ext uri="{9D8B030D-6E8A-4147-A177-3AD203B41FA5}">
                      <a16:colId xmlns:a16="http://schemas.microsoft.com/office/drawing/2014/main" val="3268090610"/>
                    </a:ext>
                  </a:extLst>
                </a:gridCol>
                <a:gridCol w="4269219">
                  <a:extLst>
                    <a:ext uri="{9D8B030D-6E8A-4147-A177-3AD203B41FA5}">
                      <a16:colId xmlns:a16="http://schemas.microsoft.com/office/drawing/2014/main" val="2672885694"/>
                    </a:ext>
                  </a:extLst>
                </a:gridCol>
              </a:tblGrid>
              <a:tr h="1060964">
                <a:tc>
                  <a:txBody>
                    <a:bodyPr/>
                    <a:lstStyle/>
                    <a:p>
                      <a:pPr algn="ctr"/>
                      <a:r>
                        <a:rPr lang="it-IT" sz="1400" b="1" u="none" strike="noStrike" dirty="0">
                          <a:solidFill>
                            <a:schemeClr val="accent5">
                              <a:lumMod val="75000"/>
                            </a:schemeClr>
                          </a:solidFill>
                          <a:effectLst/>
                          <a:latin typeface="Verdana" panose="020B0604030504040204" pitchFamily="34" charset="0"/>
                          <a:ea typeface="Verdana" panose="020B0604030504040204" pitchFamily="34" charset="0"/>
                          <a:hlinkClick r:id="rId12">
                            <a:extLst>
                              <a:ext uri="{A12FA001-AC4F-418D-AE19-62706E023703}">
                                <ahyp:hlinkClr xmlns:ahyp="http://schemas.microsoft.com/office/drawing/2018/hyperlinkcolor" val="tx"/>
                              </a:ext>
                            </a:extLst>
                          </a:hlinkClick>
                        </a:rPr>
                        <a:t>49.31</a:t>
                      </a:r>
                      <a:endParaRPr lang="it-IT" sz="1400" b="1" dirty="0">
                        <a:solidFill>
                          <a:schemeClr val="accent5">
                            <a:lumMod val="75000"/>
                          </a:schemeClr>
                        </a:solidFill>
                        <a:effectLst/>
                        <a:latin typeface="Verdana" panose="020B0604030504040204" pitchFamily="34" charset="0"/>
                        <a:ea typeface="Verdana" panose="020B0604030504040204" pitchFamily="34" charset="0"/>
                      </a:endParaRPr>
                    </a:p>
                  </a:txBody>
                  <a:tcPr marL="100013" marR="95250" marT="42863" marB="42863">
                    <a:lnL w="4763" cap="flat" cmpd="sng" algn="ctr">
                      <a:solidFill>
                        <a:srgbClr val="807ECE"/>
                      </a:solidFill>
                      <a:prstDash val="solid"/>
                      <a:round/>
                      <a:headEnd type="none" w="med" len="med"/>
                      <a:tailEnd type="none" w="med" len="med"/>
                    </a:lnL>
                    <a:lnR w="4763" cap="flat" cmpd="sng" algn="ctr">
                      <a:solidFill>
                        <a:srgbClr val="A07ECE"/>
                      </a:solidFill>
                      <a:prstDash val="solid"/>
                      <a:round/>
                      <a:headEnd type="none" w="med" len="med"/>
                      <a:tailEnd type="none" w="med" len="med"/>
                    </a:lnR>
                    <a:lnT w="4763" cap="flat" cmpd="sng" algn="ctr">
                      <a:solidFill>
                        <a:srgbClr val="807ECE"/>
                      </a:solidFill>
                      <a:prstDash val="solid"/>
                      <a:round/>
                      <a:headEnd type="none" w="med" len="med"/>
                      <a:tailEnd type="none" w="med" len="med"/>
                    </a:lnT>
                    <a:lnB w="4763" cap="flat" cmpd="sng" algn="ctr">
                      <a:solidFill>
                        <a:srgbClr val="A07ECE"/>
                      </a:solidFill>
                      <a:prstDash val="solid"/>
                      <a:round/>
                      <a:headEnd type="none" w="med" len="med"/>
                      <a:tailEnd type="none" w="med" len="med"/>
                    </a:lnB>
                    <a:solidFill>
                      <a:srgbClr val="FFFFFF"/>
                    </a:solidFill>
                  </a:tcPr>
                </a:tc>
                <a:tc>
                  <a:txBody>
                    <a:bodyPr/>
                    <a:lstStyle/>
                    <a:p>
                      <a:r>
                        <a:rPr lang="it-IT" sz="1400" b="1" u="none" strike="noStrike" cap="all" dirty="0">
                          <a:solidFill>
                            <a:schemeClr val="accent5">
                              <a:lumMod val="75000"/>
                            </a:schemeClr>
                          </a:solidFill>
                          <a:effectLst/>
                          <a:latin typeface="Verdana" panose="020B0604030504040204" pitchFamily="34" charset="0"/>
                          <a:ea typeface="Verdana" panose="020B0604030504040204" pitchFamily="34" charset="0"/>
                          <a:hlinkClick r:id="rId13">
                            <a:extLst>
                              <a:ext uri="{A12FA001-AC4F-418D-AE19-62706E023703}">
                                <ahyp:hlinkClr xmlns:ahyp="http://schemas.microsoft.com/office/drawing/2018/hyperlinkcolor" val="tx"/>
                              </a:ext>
                            </a:extLst>
                          </a:hlinkClick>
                        </a:rPr>
                        <a:t>TRASPORTO TERRESTRE DI PASSEGGERI IN AREE URBANE E SUBURBANE</a:t>
                      </a:r>
                      <a:endParaRPr lang="it-IT" sz="1400" b="1" cap="all" dirty="0">
                        <a:solidFill>
                          <a:schemeClr val="accent5">
                            <a:lumMod val="75000"/>
                          </a:schemeClr>
                        </a:solidFill>
                        <a:effectLst/>
                        <a:latin typeface="Verdana" panose="020B0604030504040204" pitchFamily="34" charset="0"/>
                        <a:ea typeface="Verdana" panose="020B0604030504040204" pitchFamily="34" charset="0"/>
                      </a:endParaRPr>
                    </a:p>
                  </a:txBody>
                  <a:tcPr marL="142875" marR="95250" marT="42863" marB="42863">
                    <a:lnL w="4763" cap="flat" cmpd="sng" algn="ctr">
                      <a:solidFill>
                        <a:srgbClr val="A07ECE"/>
                      </a:solidFill>
                      <a:prstDash val="solid"/>
                      <a:round/>
                      <a:headEnd type="none" w="med" len="med"/>
                      <a:tailEnd type="none" w="med" len="med"/>
                    </a:lnL>
                    <a:lnR w="4763" cap="flat" cmpd="sng" algn="ctr">
                      <a:solidFill>
                        <a:srgbClr val="A07ECE"/>
                      </a:solidFill>
                      <a:prstDash val="solid"/>
                      <a:round/>
                      <a:headEnd type="none" w="med" len="med"/>
                      <a:tailEnd type="none" w="med" len="med"/>
                    </a:lnR>
                    <a:lnT w="4763" cap="flat" cmpd="sng" algn="ctr">
                      <a:solidFill>
                        <a:srgbClr val="A07ECE"/>
                      </a:solidFill>
                      <a:prstDash val="solid"/>
                      <a:round/>
                      <a:headEnd type="none" w="med" len="med"/>
                      <a:tailEnd type="none" w="med" len="med"/>
                    </a:lnT>
                    <a:lnB w="4763" cap="flat" cmpd="sng" algn="ctr">
                      <a:solidFill>
                        <a:srgbClr val="807ECE"/>
                      </a:solidFill>
                      <a:prstDash val="solid"/>
                      <a:round/>
                      <a:headEnd type="none" w="med" len="med"/>
                      <a:tailEnd type="none" w="med" len="med"/>
                    </a:lnB>
                    <a:solidFill>
                      <a:srgbClr val="FFFFFF"/>
                    </a:solidFill>
                  </a:tcPr>
                </a:tc>
                <a:extLst>
                  <a:ext uri="{0D108BD9-81ED-4DB2-BD59-A6C34878D82A}">
                    <a16:rowId xmlns:a16="http://schemas.microsoft.com/office/drawing/2014/main" val="3908703819"/>
                  </a:ext>
                </a:extLst>
              </a:tr>
              <a:tr h="749080">
                <a:tc>
                  <a:txBody>
                    <a:bodyPr/>
                    <a:lstStyle/>
                    <a:p>
                      <a:pPr algn="ctr"/>
                      <a:r>
                        <a:rPr lang="it-IT" sz="1400" b="1" u="none" strike="noStrike">
                          <a:solidFill>
                            <a:schemeClr val="accent5">
                              <a:lumMod val="75000"/>
                            </a:schemeClr>
                          </a:solidFill>
                          <a:effectLst/>
                          <a:latin typeface="Verdana" panose="020B0604030504040204" pitchFamily="34" charset="0"/>
                          <a:ea typeface="Verdana" panose="020B0604030504040204" pitchFamily="34" charset="0"/>
                          <a:hlinkClick r:id="rId14">
                            <a:extLst>
                              <a:ext uri="{A12FA001-AC4F-418D-AE19-62706E023703}">
                                <ahyp:hlinkClr xmlns:ahyp="http://schemas.microsoft.com/office/drawing/2018/hyperlinkcolor" val="tx"/>
                              </a:ext>
                            </a:extLst>
                          </a:hlinkClick>
                        </a:rPr>
                        <a:t>49.32</a:t>
                      </a:r>
                      <a:endParaRPr lang="it-IT" sz="1400" b="1">
                        <a:solidFill>
                          <a:schemeClr val="accent5">
                            <a:lumMod val="75000"/>
                          </a:schemeClr>
                        </a:solidFill>
                        <a:effectLst/>
                        <a:latin typeface="Verdana" panose="020B0604030504040204" pitchFamily="34" charset="0"/>
                        <a:ea typeface="Verdana" panose="020B0604030504040204" pitchFamily="34" charset="0"/>
                      </a:endParaRPr>
                    </a:p>
                  </a:txBody>
                  <a:tcPr marL="100013" marR="95250" marT="42863" marB="42863">
                    <a:lnL w="4763" cap="flat" cmpd="sng" algn="ctr">
                      <a:solidFill>
                        <a:srgbClr val="A07ECE"/>
                      </a:solidFill>
                      <a:prstDash val="solid"/>
                      <a:round/>
                      <a:headEnd type="none" w="med" len="med"/>
                      <a:tailEnd type="none" w="med" len="med"/>
                    </a:lnL>
                    <a:lnR w="4763" cap="flat" cmpd="sng" algn="ctr">
                      <a:solidFill>
                        <a:srgbClr val="807ECE"/>
                      </a:solidFill>
                      <a:prstDash val="solid"/>
                      <a:round/>
                      <a:headEnd type="none" w="med" len="med"/>
                      <a:tailEnd type="none" w="med" len="med"/>
                    </a:lnR>
                    <a:lnT w="4763" cap="flat" cmpd="sng" algn="ctr">
                      <a:solidFill>
                        <a:srgbClr val="A07ECE"/>
                      </a:solidFill>
                      <a:prstDash val="solid"/>
                      <a:round/>
                      <a:headEnd type="none" w="med" len="med"/>
                      <a:tailEnd type="none" w="med" len="med"/>
                    </a:lnT>
                    <a:lnB w="4763" cap="flat" cmpd="sng" algn="ctr">
                      <a:solidFill>
                        <a:srgbClr val="C085CE"/>
                      </a:solidFill>
                      <a:prstDash val="solid"/>
                      <a:round/>
                      <a:headEnd type="none" w="med" len="med"/>
                      <a:tailEnd type="none" w="med" len="med"/>
                    </a:lnB>
                    <a:solidFill>
                      <a:srgbClr val="FFFFFF"/>
                    </a:solidFill>
                  </a:tcPr>
                </a:tc>
                <a:tc>
                  <a:txBody>
                    <a:bodyPr/>
                    <a:lstStyle/>
                    <a:p>
                      <a:r>
                        <a:rPr lang="it-IT" sz="1400" b="1" u="none" strike="noStrike" cap="all" dirty="0">
                          <a:solidFill>
                            <a:schemeClr val="accent5">
                              <a:lumMod val="75000"/>
                            </a:schemeClr>
                          </a:solidFill>
                          <a:effectLst/>
                          <a:latin typeface="Verdana" panose="020B0604030504040204" pitchFamily="34" charset="0"/>
                          <a:ea typeface="Verdana" panose="020B0604030504040204" pitchFamily="34" charset="0"/>
                          <a:hlinkClick r:id="rId15">
                            <a:extLst>
                              <a:ext uri="{A12FA001-AC4F-418D-AE19-62706E023703}">
                                <ahyp:hlinkClr xmlns:ahyp="http://schemas.microsoft.com/office/drawing/2018/hyperlinkcolor" val="tx"/>
                              </a:ext>
                            </a:extLst>
                          </a:hlinkClick>
                        </a:rPr>
                        <a:t>TRASPORTO CON TAXI, NOLEGGIO DI AUTOVETTURE CON CONDUCENTE</a:t>
                      </a:r>
                      <a:endParaRPr lang="it-IT" sz="1400" b="1" cap="all" dirty="0">
                        <a:solidFill>
                          <a:schemeClr val="accent5">
                            <a:lumMod val="75000"/>
                          </a:schemeClr>
                        </a:solidFill>
                        <a:effectLst/>
                        <a:latin typeface="Verdana" panose="020B0604030504040204" pitchFamily="34" charset="0"/>
                        <a:ea typeface="Verdana" panose="020B0604030504040204" pitchFamily="34" charset="0"/>
                      </a:endParaRPr>
                    </a:p>
                  </a:txBody>
                  <a:tcPr marL="142875" marR="95250" marT="42863" marB="42863">
                    <a:lnL w="4763" cap="flat" cmpd="sng" algn="ctr">
                      <a:solidFill>
                        <a:srgbClr val="807ECE"/>
                      </a:solidFill>
                      <a:prstDash val="solid"/>
                      <a:round/>
                      <a:headEnd type="none" w="med" len="med"/>
                      <a:tailEnd type="none" w="med" len="med"/>
                    </a:lnL>
                    <a:lnR w="4763" cap="flat" cmpd="sng" algn="ctr">
                      <a:solidFill>
                        <a:srgbClr val="807ECE"/>
                      </a:solidFill>
                      <a:prstDash val="solid"/>
                      <a:round/>
                      <a:headEnd type="none" w="med" len="med"/>
                      <a:tailEnd type="none" w="med" len="med"/>
                    </a:lnR>
                    <a:lnT w="4763" cap="flat" cmpd="sng" algn="ctr">
                      <a:solidFill>
                        <a:srgbClr val="807ECE"/>
                      </a:solidFill>
                      <a:prstDash val="solid"/>
                      <a:round/>
                      <a:headEnd type="none" w="med" len="med"/>
                      <a:tailEnd type="none" w="med" len="med"/>
                    </a:lnT>
                    <a:lnB w="4763" cap="flat" cmpd="sng" algn="ctr">
                      <a:solidFill>
                        <a:srgbClr val="C085CE"/>
                      </a:solidFill>
                      <a:prstDash val="solid"/>
                      <a:round/>
                      <a:headEnd type="none" w="med" len="med"/>
                      <a:tailEnd type="none" w="med" len="med"/>
                    </a:lnB>
                    <a:solidFill>
                      <a:srgbClr val="FFFFFF"/>
                    </a:solidFill>
                  </a:tcPr>
                </a:tc>
                <a:extLst>
                  <a:ext uri="{0D108BD9-81ED-4DB2-BD59-A6C34878D82A}">
                    <a16:rowId xmlns:a16="http://schemas.microsoft.com/office/drawing/2014/main" val="12023466"/>
                  </a:ext>
                </a:extLst>
              </a:tr>
              <a:tr h="749080">
                <a:tc>
                  <a:txBody>
                    <a:bodyPr/>
                    <a:lstStyle/>
                    <a:p>
                      <a:pPr algn="ctr"/>
                      <a:r>
                        <a:rPr lang="it-IT" sz="1400" b="1" u="none" strike="noStrike">
                          <a:solidFill>
                            <a:schemeClr val="accent5">
                              <a:lumMod val="75000"/>
                            </a:schemeClr>
                          </a:solidFill>
                          <a:effectLst/>
                          <a:latin typeface="Verdana" panose="020B0604030504040204" pitchFamily="34" charset="0"/>
                          <a:ea typeface="Verdana" panose="020B0604030504040204" pitchFamily="34" charset="0"/>
                          <a:hlinkClick r:id="rId16">
                            <a:extLst>
                              <a:ext uri="{A12FA001-AC4F-418D-AE19-62706E023703}">
                                <ahyp:hlinkClr xmlns:ahyp="http://schemas.microsoft.com/office/drawing/2018/hyperlinkcolor" val="tx"/>
                              </a:ext>
                            </a:extLst>
                          </a:hlinkClick>
                        </a:rPr>
                        <a:t>49.39</a:t>
                      </a:r>
                      <a:endParaRPr lang="it-IT" sz="1400" b="1">
                        <a:solidFill>
                          <a:schemeClr val="accent5">
                            <a:lumMod val="75000"/>
                          </a:schemeClr>
                        </a:solidFill>
                        <a:effectLst/>
                        <a:latin typeface="Verdana" panose="020B0604030504040204" pitchFamily="34" charset="0"/>
                        <a:ea typeface="Verdana" panose="020B0604030504040204" pitchFamily="34" charset="0"/>
                      </a:endParaRPr>
                    </a:p>
                  </a:txBody>
                  <a:tcPr marL="100013" marR="95250" marT="42863" marB="42863">
                    <a:lnL w="4763" cap="flat" cmpd="sng" algn="ctr">
                      <a:solidFill>
                        <a:srgbClr val="C085CE"/>
                      </a:solidFill>
                      <a:prstDash val="solid"/>
                      <a:round/>
                      <a:headEnd type="none" w="med" len="med"/>
                      <a:tailEnd type="none" w="med" len="med"/>
                    </a:lnL>
                    <a:lnR w="4763" cap="flat" cmpd="sng" algn="ctr">
                      <a:solidFill>
                        <a:srgbClr val="C085CE"/>
                      </a:solidFill>
                      <a:prstDash val="solid"/>
                      <a:round/>
                      <a:headEnd type="none" w="med" len="med"/>
                      <a:tailEnd type="none" w="med" len="med"/>
                    </a:lnR>
                    <a:lnT w="4763" cap="flat" cmpd="sng" algn="ctr">
                      <a:solidFill>
                        <a:srgbClr val="C085CE"/>
                      </a:solidFill>
                      <a:prstDash val="solid"/>
                      <a:round/>
                      <a:headEnd type="none" w="med" len="med"/>
                      <a:tailEnd type="none" w="med" len="med"/>
                    </a:lnT>
                    <a:lnB w="4763" cap="flat" cmpd="sng" algn="ctr">
                      <a:solidFill>
                        <a:srgbClr val="C085CE"/>
                      </a:solidFill>
                      <a:prstDash val="solid"/>
                      <a:round/>
                      <a:headEnd type="none" w="med" len="med"/>
                      <a:tailEnd type="none" w="med" len="med"/>
                    </a:lnB>
                    <a:solidFill>
                      <a:srgbClr val="FFFFFF"/>
                    </a:solidFill>
                  </a:tcPr>
                </a:tc>
                <a:tc>
                  <a:txBody>
                    <a:bodyPr/>
                    <a:lstStyle/>
                    <a:p>
                      <a:r>
                        <a:rPr lang="it-IT" sz="1400" b="1" u="none" strike="noStrike" cap="all" dirty="0">
                          <a:solidFill>
                            <a:schemeClr val="accent5">
                              <a:lumMod val="75000"/>
                            </a:schemeClr>
                          </a:solidFill>
                          <a:effectLst/>
                          <a:latin typeface="Verdana" panose="020B0604030504040204" pitchFamily="34" charset="0"/>
                          <a:ea typeface="Verdana" panose="020B0604030504040204" pitchFamily="34" charset="0"/>
                          <a:hlinkClick r:id="rId17">
                            <a:extLst>
                              <a:ext uri="{A12FA001-AC4F-418D-AE19-62706E023703}">
                                <ahyp:hlinkClr xmlns:ahyp="http://schemas.microsoft.com/office/drawing/2018/hyperlinkcolor" val="tx"/>
                              </a:ext>
                            </a:extLst>
                          </a:hlinkClick>
                        </a:rPr>
                        <a:t>ALTRI TRASPORTI TERRESTRI DI PASSEGGERI NCA</a:t>
                      </a:r>
                      <a:endParaRPr lang="it-IT" sz="1400" b="1" cap="all" dirty="0">
                        <a:solidFill>
                          <a:schemeClr val="accent5">
                            <a:lumMod val="75000"/>
                          </a:schemeClr>
                        </a:solidFill>
                        <a:effectLst/>
                        <a:latin typeface="Verdana" panose="020B0604030504040204" pitchFamily="34" charset="0"/>
                        <a:ea typeface="Verdana" panose="020B0604030504040204" pitchFamily="34" charset="0"/>
                      </a:endParaRPr>
                    </a:p>
                  </a:txBody>
                  <a:tcPr marL="142875" marR="95250" marT="42863" marB="42863">
                    <a:lnL w="4763" cap="flat" cmpd="sng" algn="ctr">
                      <a:solidFill>
                        <a:srgbClr val="C085CE"/>
                      </a:solidFill>
                      <a:prstDash val="solid"/>
                      <a:round/>
                      <a:headEnd type="none" w="med" len="med"/>
                      <a:tailEnd type="none" w="med" len="med"/>
                    </a:lnL>
                    <a:lnR w="4763" cap="flat" cmpd="sng" algn="ctr">
                      <a:solidFill>
                        <a:srgbClr val="C085CE"/>
                      </a:solidFill>
                      <a:prstDash val="solid"/>
                      <a:round/>
                      <a:headEnd type="none" w="med" len="med"/>
                      <a:tailEnd type="none" w="med" len="med"/>
                    </a:lnR>
                    <a:lnT w="4763" cap="flat" cmpd="sng" algn="ctr">
                      <a:solidFill>
                        <a:srgbClr val="C085CE"/>
                      </a:solidFill>
                      <a:prstDash val="solid"/>
                      <a:round/>
                      <a:headEnd type="none" w="med" len="med"/>
                      <a:tailEnd type="none" w="med" len="med"/>
                    </a:lnT>
                    <a:lnB w="4763" cap="flat" cmpd="sng" algn="ctr">
                      <a:solidFill>
                        <a:srgbClr val="C085CE"/>
                      </a:solidFill>
                      <a:prstDash val="solid"/>
                      <a:round/>
                      <a:headEnd type="none" w="med" len="med"/>
                      <a:tailEnd type="none" w="med" len="med"/>
                    </a:lnB>
                    <a:solidFill>
                      <a:srgbClr val="FFFFFF"/>
                    </a:solidFill>
                  </a:tcPr>
                </a:tc>
                <a:extLst>
                  <a:ext uri="{0D108BD9-81ED-4DB2-BD59-A6C34878D82A}">
                    <a16:rowId xmlns:a16="http://schemas.microsoft.com/office/drawing/2014/main" val="1079696620"/>
                  </a:ext>
                </a:extLst>
              </a:tr>
            </a:tbl>
          </a:graphicData>
        </a:graphic>
      </p:graphicFrame>
    </p:spTree>
    <p:extLst>
      <p:ext uri="{BB962C8B-B14F-4D97-AF65-F5344CB8AC3E}">
        <p14:creationId xmlns:p14="http://schemas.microsoft.com/office/powerpoint/2010/main" val="35063967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11385396" y="6562607"/>
            <a:ext cx="356466" cy="254857"/>
          </a:xfrm>
        </p:spPr>
        <p:txBody>
          <a:bodyPr/>
          <a:lstStyle/>
          <a:p>
            <a:r>
              <a:rPr lang="it-IT" b="1" dirty="0"/>
              <a:t>30</a:t>
            </a:r>
          </a:p>
        </p:txBody>
      </p:sp>
      <p:sp>
        <p:nvSpPr>
          <p:cNvPr id="7" name="Segnaposto testo 6"/>
          <p:cNvSpPr>
            <a:spLocks noGrp="1"/>
          </p:cNvSpPr>
          <p:nvPr>
            <p:ph type="body" sz="quarter" idx="14"/>
          </p:nvPr>
        </p:nvSpPr>
        <p:spPr>
          <a:xfrm>
            <a:off x="7108383" y="6387299"/>
            <a:ext cx="4151765" cy="213495"/>
          </a:xfrm>
        </p:spPr>
        <p:txBody>
          <a:bodyPr/>
          <a:lstStyle/>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La mansione di “autista” e le patologie lavoro-correlate:</a:t>
            </a:r>
          </a:p>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 aspetti epidemiologici, clinici e fattori di rischio</a:t>
            </a:r>
            <a:endParaRPr lang="it-IT" dirty="0"/>
          </a:p>
        </p:txBody>
      </p:sp>
      <p:sp>
        <p:nvSpPr>
          <p:cNvPr id="2" name="Text Box 3">
            <a:extLst>
              <a:ext uri="{FF2B5EF4-FFF2-40B4-BE49-F238E27FC236}">
                <a16:creationId xmlns:a16="http://schemas.microsoft.com/office/drawing/2014/main" id="{70C20861-1001-3E0B-65E6-96688F259229}"/>
              </a:ext>
            </a:extLst>
          </p:cNvPr>
          <p:cNvSpPr txBox="1">
            <a:spLocks noChangeArrowheads="1"/>
          </p:cNvSpPr>
          <p:nvPr/>
        </p:nvSpPr>
        <p:spPr bwMode="auto">
          <a:xfrm>
            <a:off x="1255187" y="529731"/>
            <a:ext cx="934216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600"/>
              </a:spcBef>
            </a:pPr>
            <a:r>
              <a:rPr lang="it-IT" altLang="it-IT" sz="2800" b="1" dirty="0">
                <a:solidFill>
                  <a:srgbClr val="002060"/>
                </a:solidFill>
                <a:latin typeface="Verdana" panose="020B0604030504040204" pitchFamily="34" charset="0"/>
                <a:ea typeface="Verdana" panose="020B0604030504040204" pitchFamily="34" charset="0"/>
              </a:rPr>
              <a:t>IL LIVELLO DI RISCHIO</a:t>
            </a:r>
          </a:p>
          <a:p>
            <a:pPr algn="ctr" eaLnBrk="1" hangingPunct="1">
              <a:spcBef>
                <a:spcPts val="1200"/>
              </a:spcBef>
            </a:pPr>
            <a:r>
              <a:rPr lang="it-IT" altLang="it-IT" sz="2800" b="1" dirty="0">
                <a:solidFill>
                  <a:srgbClr val="002060"/>
                </a:solidFill>
                <a:latin typeface="Verdana" panose="020B0604030504040204" pitchFamily="34" charset="0"/>
                <a:ea typeface="Verdana" panose="020B0604030504040204" pitchFamily="34" charset="0"/>
              </a:rPr>
              <a:t>è la grandezza fisica usata per descrivere il rischio da vibrazioni</a:t>
            </a:r>
          </a:p>
        </p:txBody>
      </p:sp>
      <p:sp>
        <p:nvSpPr>
          <p:cNvPr id="3" name="Text Box 4">
            <a:extLst>
              <a:ext uri="{FF2B5EF4-FFF2-40B4-BE49-F238E27FC236}">
                <a16:creationId xmlns:a16="http://schemas.microsoft.com/office/drawing/2014/main" id="{9B05EBD6-57D4-47B7-5E34-18F820EAD48B}"/>
              </a:ext>
            </a:extLst>
          </p:cNvPr>
          <p:cNvSpPr txBox="1">
            <a:spLocks noChangeArrowheads="1"/>
          </p:cNvSpPr>
          <p:nvPr/>
        </p:nvSpPr>
        <p:spPr bwMode="auto">
          <a:xfrm>
            <a:off x="1255187" y="2548261"/>
            <a:ext cx="9561838"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it-IT" altLang="it-IT" sz="2800" b="1" dirty="0">
                <a:solidFill>
                  <a:srgbClr val="002060"/>
                </a:solidFill>
                <a:latin typeface="Verdana" panose="020B0604030504040204" pitchFamily="34" charset="0"/>
                <a:ea typeface="Verdana" panose="020B0604030504040204" pitchFamily="34" charset="0"/>
              </a:rPr>
              <a:t>Si misura in </a:t>
            </a:r>
            <a:r>
              <a:rPr lang="it-IT" altLang="it-IT" sz="2800" b="1" dirty="0">
                <a:solidFill>
                  <a:srgbClr val="FF3300"/>
                </a:solidFill>
                <a:latin typeface="Verdana" panose="020B0604030504040204" pitchFamily="34" charset="0"/>
                <a:ea typeface="Verdana" panose="020B0604030504040204" pitchFamily="34" charset="0"/>
              </a:rPr>
              <a:t>accelerazione equivalente</a:t>
            </a:r>
            <a:r>
              <a:rPr lang="it-IT" altLang="it-IT" sz="2800" b="1" dirty="0">
                <a:latin typeface="Verdana" panose="020B0604030504040204" pitchFamily="34" charset="0"/>
                <a:ea typeface="Verdana" panose="020B0604030504040204" pitchFamily="34" charset="0"/>
              </a:rPr>
              <a:t> </a:t>
            </a:r>
            <a:r>
              <a:rPr lang="it-IT" altLang="it-IT" sz="2800" b="1" dirty="0">
                <a:solidFill>
                  <a:srgbClr val="002060"/>
                </a:solidFill>
                <a:latin typeface="Verdana" panose="020B0604030504040204" pitchFamily="34" charset="0"/>
                <a:ea typeface="Verdana" panose="020B0604030504040204" pitchFamily="34" charset="0"/>
              </a:rPr>
              <a:t>ponderata in frequenza </a:t>
            </a:r>
          </a:p>
          <a:p>
            <a:pPr algn="ctr" eaLnBrk="1" hangingPunct="1">
              <a:lnSpc>
                <a:spcPct val="50000"/>
              </a:lnSpc>
              <a:spcBef>
                <a:spcPct val="50000"/>
              </a:spcBef>
            </a:pPr>
            <a:r>
              <a:rPr lang="it-IT" altLang="it-IT" sz="2400" b="1" dirty="0">
                <a:solidFill>
                  <a:srgbClr val="002060"/>
                </a:solidFill>
                <a:latin typeface="Verdana" panose="020B0604030504040204" pitchFamily="34" charset="0"/>
                <a:ea typeface="Verdana" panose="020B0604030504040204" pitchFamily="34" charset="0"/>
              </a:rPr>
              <a:t>(espressa in m/s</a:t>
            </a:r>
            <a:r>
              <a:rPr lang="it-IT" altLang="it-IT" sz="2400" b="1" baseline="30000" dirty="0">
                <a:solidFill>
                  <a:srgbClr val="002060"/>
                </a:solidFill>
                <a:latin typeface="Verdana" panose="020B0604030504040204" pitchFamily="34" charset="0"/>
                <a:ea typeface="Verdana" panose="020B0604030504040204" pitchFamily="34" charset="0"/>
              </a:rPr>
              <a:t>2</a:t>
            </a:r>
            <a:r>
              <a:rPr lang="it-IT" altLang="it-IT" sz="2400" b="1" dirty="0">
                <a:solidFill>
                  <a:srgbClr val="002060"/>
                </a:solidFill>
                <a:latin typeface="Verdana" panose="020B0604030504040204" pitchFamily="34" charset="0"/>
                <a:ea typeface="Verdana" panose="020B0604030504040204" pitchFamily="34" charset="0"/>
              </a:rPr>
              <a:t>, sulle 8 ore di lavoro), </a:t>
            </a:r>
          </a:p>
          <a:p>
            <a:pPr algn="ctr" eaLnBrk="1" hangingPunct="1">
              <a:lnSpc>
                <a:spcPct val="50000"/>
              </a:lnSpc>
              <a:spcBef>
                <a:spcPct val="50000"/>
              </a:spcBef>
            </a:pPr>
            <a:r>
              <a:rPr lang="it-IT" altLang="it-IT" sz="2400" b="1" dirty="0">
                <a:solidFill>
                  <a:srgbClr val="002060"/>
                </a:solidFill>
                <a:latin typeface="Verdana" panose="020B0604030504040204" pitchFamily="34" charset="0"/>
                <a:ea typeface="Verdana" panose="020B0604030504040204" pitchFamily="34" charset="0"/>
              </a:rPr>
              <a:t>in simboli A(8). </a:t>
            </a:r>
          </a:p>
          <a:p>
            <a:pPr algn="ctr" eaLnBrk="1" hangingPunct="1">
              <a:spcBef>
                <a:spcPct val="50000"/>
              </a:spcBef>
            </a:pPr>
            <a:endParaRPr lang="it-IT" altLang="it-IT" sz="2800" dirty="0"/>
          </a:p>
        </p:txBody>
      </p:sp>
      <p:sp>
        <p:nvSpPr>
          <p:cNvPr id="6" name="CasellaDiTesto 5">
            <a:extLst>
              <a:ext uri="{FF2B5EF4-FFF2-40B4-BE49-F238E27FC236}">
                <a16:creationId xmlns:a16="http://schemas.microsoft.com/office/drawing/2014/main" id="{05BF9F03-D2E4-DE42-A591-A8574393ABE7}"/>
              </a:ext>
            </a:extLst>
          </p:cNvPr>
          <p:cNvSpPr txBox="1"/>
          <p:nvPr/>
        </p:nvSpPr>
        <p:spPr>
          <a:xfrm>
            <a:off x="973215" y="4282295"/>
            <a:ext cx="10768647" cy="1640193"/>
          </a:xfrm>
          <a:prstGeom prst="rect">
            <a:avLst/>
          </a:prstGeom>
          <a:noFill/>
        </p:spPr>
        <p:txBody>
          <a:bodyPr wrap="square">
            <a:spAutoFit/>
          </a:bodyPr>
          <a:lstStyle/>
          <a:p>
            <a:pPr algn="just">
              <a:lnSpc>
                <a:spcPct val="114000"/>
              </a:lnSpc>
            </a:pPr>
            <a:r>
              <a:rPr lang="it-IT" sz="1800" b="1" i="0" u="none" strike="noStrike" baseline="0" dirty="0">
                <a:solidFill>
                  <a:srgbClr val="002E5D"/>
                </a:solidFill>
                <a:latin typeface="Verdana" panose="020B0604030504040204" pitchFamily="34" charset="0"/>
                <a:ea typeface="Verdana" panose="020B0604030504040204" pitchFamily="34" charset="0"/>
              </a:rPr>
              <a:t>La valutazione del livello di esposizione alle vibrazioni trasmesse al corpo intero si basa principalmente sulla determinazione del valore di esposizione giornaliera normalizzato ad 8 ore di lavoro, A(8) (m/</a:t>
            </a:r>
            <a:r>
              <a:rPr lang="it-IT" altLang="it-IT" sz="1800" b="1" dirty="0">
                <a:solidFill>
                  <a:srgbClr val="002060"/>
                </a:solidFill>
                <a:latin typeface="Verdana" panose="020B0604030504040204" pitchFamily="34" charset="0"/>
                <a:ea typeface="Verdana" panose="020B0604030504040204" pitchFamily="34" charset="0"/>
              </a:rPr>
              <a:t>s</a:t>
            </a:r>
            <a:r>
              <a:rPr lang="it-IT" altLang="it-IT" sz="1800" b="1" baseline="30000" dirty="0">
                <a:solidFill>
                  <a:srgbClr val="002060"/>
                </a:solidFill>
                <a:latin typeface="Verdana" panose="020B0604030504040204" pitchFamily="34" charset="0"/>
                <a:ea typeface="Verdana" panose="020B0604030504040204" pitchFamily="34" charset="0"/>
              </a:rPr>
              <a:t>2</a:t>
            </a:r>
            <a:r>
              <a:rPr lang="it-IT" sz="1800" b="1" i="0" u="none" strike="noStrike" baseline="0" dirty="0">
                <a:solidFill>
                  <a:srgbClr val="002E5D"/>
                </a:solidFill>
                <a:latin typeface="Verdana" panose="020B0604030504040204" pitchFamily="34" charset="0"/>
                <a:ea typeface="Verdana" panose="020B0604030504040204" pitchFamily="34" charset="0"/>
              </a:rPr>
              <a:t>), calcolato sulla base del maggiore dei valori numerici dei valori quadratici medi delle accelerazioni ponderate in frequenza, determinati sui tre assi ortogonali</a:t>
            </a:r>
            <a:endParaRPr lang="it-IT" b="1" dirty="0">
              <a:solidFill>
                <a:srgbClr val="002E5D"/>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5814220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11385396" y="6562607"/>
            <a:ext cx="356466" cy="254857"/>
          </a:xfrm>
        </p:spPr>
        <p:txBody>
          <a:bodyPr/>
          <a:lstStyle/>
          <a:p>
            <a:r>
              <a:rPr lang="it-IT" b="1" dirty="0"/>
              <a:t>31</a:t>
            </a:r>
          </a:p>
        </p:txBody>
      </p:sp>
      <p:sp>
        <p:nvSpPr>
          <p:cNvPr id="7" name="Segnaposto testo 6"/>
          <p:cNvSpPr>
            <a:spLocks noGrp="1"/>
          </p:cNvSpPr>
          <p:nvPr>
            <p:ph type="body" sz="quarter" idx="14"/>
          </p:nvPr>
        </p:nvSpPr>
        <p:spPr>
          <a:xfrm>
            <a:off x="7108383" y="6387299"/>
            <a:ext cx="4151765" cy="213495"/>
          </a:xfrm>
        </p:spPr>
        <p:txBody>
          <a:bodyPr/>
          <a:lstStyle/>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La mansione di “autista” e le patologie lavoro-correlate:</a:t>
            </a:r>
          </a:p>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 aspetti epidemiologici, clinici e fattori di rischio</a:t>
            </a:r>
            <a:endParaRPr lang="it-IT" dirty="0"/>
          </a:p>
        </p:txBody>
      </p:sp>
      <p:sp>
        <p:nvSpPr>
          <p:cNvPr id="8" name="CasellaDiTesto 7">
            <a:extLst>
              <a:ext uri="{FF2B5EF4-FFF2-40B4-BE49-F238E27FC236}">
                <a16:creationId xmlns:a16="http://schemas.microsoft.com/office/drawing/2014/main" id="{0CC011DA-FEB3-5346-D4B3-E7F0CA2DBAFF}"/>
              </a:ext>
            </a:extLst>
          </p:cNvPr>
          <p:cNvSpPr txBox="1"/>
          <p:nvPr/>
        </p:nvSpPr>
        <p:spPr>
          <a:xfrm>
            <a:off x="1112750" y="257206"/>
            <a:ext cx="9966499" cy="4616648"/>
          </a:xfrm>
          <a:prstGeom prst="rect">
            <a:avLst/>
          </a:prstGeom>
          <a:noFill/>
        </p:spPr>
        <p:txBody>
          <a:bodyPr wrap="square">
            <a:spAutoFit/>
          </a:bodyPr>
          <a:lstStyle/>
          <a:p>
            <a:pPr algn="just">
              <a:spcAft>
                <a:spcPts val="1800"/>
              </a:spcAft>
            </a:pPr>
            <a:r>
              <a:rPr lang="it-IT" sz="2400" b="1" i="0" u="none" strike="noStrike" baseline="0" dirty="0">
                <a:solidFill>
                  <a:srgbClr val="002E5D"/>
                </a:solidFill>
                <a:latin typeface="Verdana" panose="020B0604030504040204" pitchFamily="34" charset="0"/>
                <a:ea typeface="Verdana" panose="020B0604030504040204" pitchFamily="34" charset="0"/>
              </a:rPr>
              <a:t>La norma ISO 2631-1 individua l’opportunità di utilizzare un metodo alternativo al metodo dell’A(8) </a:t>
            </a:r>
            <a:r>
              <a:rPr lang="it-IT" sz="2400" b="1" dirty="0">
                <a:solidFill>
                  <a:srgbClr val="002E5D"/>
                </a:solidFill>
                <a:latin typeface="Verdana" panose="020B0604030504040204" pitchFamily="34" charset="0"/>
                <a:ea typeface="Verdana" panose="020B0604030504040204" pitchFamily="34" charset="0"/>
              </a:rPr>
              <a:t>con lo scopo di stimare l’entità del rischio nei casi in cui vi è una forte componente delle vibrazioni impulsive.</a:t>
            </a:r>
          </a:p>
          <a:p>
            <a:pPr algn="just">
              <a:spcAft>
                <a:spcPts val="1800"/>
              </a:spcAft>
            </a:pPr>
            <a:r>
              <a:rPr lang="it-IT" sz="2400" b="1" i="0" u="none" strike="noStrike" baseline="0" dirty="0">
                <a:solidFill>
                  <a:srgbClr val="002E5D"/>
                </a:solidFill>
                <a:latin typeface="Verdana" panose="020B0604030504040204" pitchFamily="34" charset="0"/>
                <a:ea typeface="Verdana" panose="020B0604030504040204" pitchFamily="34" charset="0"/>
              </a:rPr>
              <a:t>Il metodo di misura </a:t>
            </a:r>
            <a:r>
              <a:rPr lang="it-IT" sz="2400" b="1" i="0" u="none" strike="noStrike" baseline="0" dirty="0">
                <a:solidFill>
                  <a:srgbClr val="C00000"/>
                </a:solidFill>
                <a:latin typeface="Verdana" panose="020B0604030504040204" pitchFamily="34" charset="0"/>
                <a:ea typeface="Verdana" panose="020B0604030504040204" pitchFamily="34" charset="0"/>
              </a:rPr>
              <a:t>VDV</a:t>
            </a:r>
            <a:r>
              <a:rPr lang="it-IT" sz="2400" b="1" i="0" u="none" strike="noStrike" baseline="0" dirty="0">
                <a:solidFill>
                  <a:srgbClr val="002E5D"/>
                </a:solidFill>
                <a:latin typeface="Verdana" panose="020B0604030504040204" pitchFamily="34" charset="0"/>
                <a:ea typeface="Verdana" panose="020B0604030504040204" pitchFamily="34" charset="0"/>
              </a:rPr>
              <a:t> (</a:t>
            </a:r>
            <a:r>
              <a:rPr lang="it-IT" sz="2400" b="1" i="1" u="none" strike="noStrike" baseline="0" dirty="0" err="1">
                <a:solidFill>
                  <a:srgbClr val="002E5D"/>
                </a:solidFill>
                <a:latin typeface="Verdana" panose="020B0604030504040204" pitchFamily="34" charset="0"/>
                <a:ea typeface="Verdana" panose="020B0604030504040204" pitchFamily="34" charset="0"/>
              </a:rPr>
              <a:t>Vibration</a:t>
            </a:r>
            <a:r>
              <a:rPr lang="it-IT" sz="2400" b="1" i="1" u="none" strike="noStrike" baseline="0" dirty="0">
                <a:solidFill>
                  <a:srgbClr val="002E5D"/>
                </a:solidFill>
                <a:latin typeface="Verdana" panose="020B0604030504040204" pitchFamily="34" charset="0"/>
                <a:ea typeface="Verdana" panose="020B0604030504040204" pitchFamily="34" charset="0"/>
              </a:rPr>
              <a:t> Dose Value</a:t>
            </a:r>
            <a:r>
              <a:rPr lang="it-IT" sz="2400" b="1" i="0" u="none" strike="noStrike" baseline="0" dirty="0">
                <a:solidFill>
                  <a:srgbClr val="002E5D"/>
                </a:solidFill>
                <a:latin typeface="Verdana" panose="020B0604030504040204" pitchFamily="34" charset="0"/>
                <a:ea typeface="Verdana" panose="020B0604030504040204" pitchFamily="34" charset="0"/>
              </a:rPr>
              <a:t>) si basa sulla quarta potenza dell’accelerazione e risulta maggiormente sensibile ai picchi rispetto al metodo base dell’A(8).</a:t>
            </a:r>
            <a:r>
              <a:rPr lang="it-IT" sz="2400" b="1" dirty="0">
                <a:solidFill>
                  <a:srgbClr val="002E5D"/>
                </a:solidFill>
                <a:latin typeface="Verdana" panose="020B0604030504040204" pitchFamily="34" charset="0"/>
                <a:ea typeface="Verdana" panose="020B0604030504040204" pitchFamily="34" charset="0"/>
              </a:rPr>
              <a:t> </a:t>
            </a:r>
          </a:p>
          <a:p>
            <a:pPr algn="just">
              <a:spcAft>
                <a:spcPts val="1800"/>
              </a:spcAft>
            </a:pPr>
            <a:r>
              <a:rPr lang="it-IT" sz="2400" b="1" dirty="0">
                <a:solidFill>
                  <a:srgbClr val="002E5D"/>
                </a:solidFill>
                <a:latin typeface="Verdana" panose="020B0604030504040204" pitchFamily="34" charset="0"/>
                <a:ea typeface="Verdana" panose="020B0604030504040204" pitchFamily="34" charset="0"/>
              </a:rPr>
              <a:t>La grandezza VDV (</a:t>
            </a:r>
            <a:r>
              <a:rPr lang="it-IT" sz="2400" b="1" dirty="0" err="1">
                <a:solidFill>
                  <a:srgbClr val="002E5D"/>
                </a:solidFill>
                <a:latin typeface="Verdana" panose="020B0604030504040204" pitchFamily="34" charset="0"/>
                <a:ea typeface="Verdana" panose="020B0604030504040204" pitchFamily="34" charset="0"/>
              </a:rPr>
              <a:t>Vibration</a:t>
            </a:r>
            <a:r>
              <a:rPr lang="it-IT" sz="2400" b="1" dirty="0">
                <a:solidFill>
                  <a:srgbClr val="002E5D"/>
                </a:solidFill>
                <a:latin typeface="Verdana" panose="020B0604030504040204" pitchFamily="34" charset="0"/>
                <a:ea typeface="Verdana" panose="020B0604030504040204" pitchFamily="34" charset="0"/>
              </a:rPr>
              <a:t> Dose Value) viene espressa in metri al secondo elevati alla 1,75 e calcolata attraverso la formula:</a:t>
            </a:r>
          </a:p>
        </p:txBody>
      </p:sp>
      <p:sp>
        <p:nvSpPr>
          <p:cNvPr id="10" name="CasellaDiTesto 9">
            <a:extLst>
              <a:ext uri="{FF2B5EF4-FFF2-40B4-BE49-F238E27FC236}">
                <a16:creationId xmlns:a16="http://schemas.microsoft.com/office/drawing/2014/main" id="{ED069123-704C-8984-0C29-50093C4834B6}"/>
              </a:ext>
            </a:extLst>
          </p:cNvPr>
          <p:cNvSpPr txBox="1"/>
          <p:nvPr/>
        </p:nvSpPr>
        <p:spPr>
          <a:xfrm>
            <a:off x="4719145" y="5067657"/>
            <a:ext cx="2389238" cy="707886"/>
          </a:xfrm>
          <a:prstGeom prst="rect">
            <a:avLst/>
          </a:prstGeom>
          <a:noFill/>
        </p:spPr>
        <p:txBody>
          <a:bodyPr wrap="square">
            <a:spAutoFit/>
          </a:bodyPr>
          <a:lstStyle/>
          <a:p>
            <a:pPr algn="ctr"/>
            <a:r>
              <a:rPr lang="it-IT" sz="4000" b="1" i="0" u="none" strike="noStrike" baseline="0" dirty="0">
                <a:solidFill>
                  <a:srgbClr val="C00000"/>
                </a:solidFill>
                <a:latin typeface="Verdana" panose="020B0604030504040204" pitchFamily="34" charset="0"/>
                <a:ea typeface="Verdana" panose="020B0604030504040204" pitchFamily="34" charset="0"/>
              </a:rPr>
              <a:t>m/</a:t>
            </a:r>
            <a:r>
              <a:rPr lang="it-IT" altLang="it-IT" sz="4000" b="1" dirty="0">
                <a:solidFill>
                  <a:srgbClr val="C00000"/>
                </a:solidFill>
                <a:latin typeface="Verdana" panose="020B0604030504040204" pitchFamily="34" charset="0"/>
                <a:ea typeface="Verdana" panose="020B0604030504040204" pitchFamily="34" charset="0"/>
              </a:rPr>
              <a:t>s</a:t>
            </a:r>
            <a:r>
              <a:rPr lang="it-IT" altLang="it-IT" sz="4000" b="1" baseline="30000" dirty="0">
                <a:solidFill>
                  <a:srgbClr val="C00000"/>
                </a:solidFill>
                <a:latin typeface="Verdana" panose="020B0604030504040204" pitchFamily="34" charset="0"/>
                <a:ea typeface="Verdana" panose="020B0604030504040204" pitchFamily="34" charset="0"/>
              </a:rPr>
              <a:t>1,75</a:t>
            </a:r>
            <a:endParaRPr lang="it-IT" sz="4000" dirty="0">
              <a:solidFill>
                <a:srgbClr val="C00000"/>
              </a:solidFill>
            </a:endParaRPr>
          </a:p>
        </p:txBody>
      </p:sp>
    </p:spTree>
    <p:extLst>
      <p:ext uri="{BB962C8B-B14F-4D97-AF65-F5344CB8AC3E}">
        <p14:creationId xmlns:p14="http://schemas.microsoft.com/office/powerpoint/2010/main" val="3570009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11385396" y="6562607"/>
            <a:ext cx="356466" cy="254857"/>
          </a:xfrm>
        </p:spPr>
        <p:txBody>
          <a:bodyPr/>
          <a:lstStyle/>
          <a:p>
            <a:r>
              <a:rPr lang="it-IT" b="1" dirty="0"/>
              <a:t>32</a:t>
            </a:r>
          </a:p>
        </p:txBody>
      </p:sp>
      <p:sp>
        <p:nvSpPr>
          <p:cNvPr id="7" name="Segnaposto testo 6"/>
          <p:cNvSpPr>
            <a:spLocks noGrp="1"/>
          </p:cNvSpPr>
          <p:nvPr>
            <p:ph type="body" sz="quarter" idx="14"/>
          </p:nvPr>
        </p:nvSpPr>
        <p:spPr>
          <a:xfrm>
            <a:off x="7108383" y="6387299"/>
            <a:ext cx="4151765" cy="213495"/>
          </a:xfrm>
        </p:spPr>
        <p:txBody>
          <a:bodyPr/>
          <a:lstStyle/>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La mansione di “autista” e le patologie lavoro-correlate:</a:t>
            </a:r>
          </a:p>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 aspetti epidemiologici, clinici e fattori di rischio</a:t>
            </a:r>
            <a:endParaRPr lang="it-IT" dirty="0"/>
          </a:p>
        </p:txBody>
      </p:sp>
      <p:pic>
        <p:nvPicPr>
          <p:cNvPr id="3" name="Immagine 2">
            <a:extLst>
              <a:ext uri="{FF2B5EF4-FFF2-40B4-BE49-F238E27FC236}">
                <a16:creationId xmlns:a16="http://schemas.microsoft.com/office/drawing/2014/main" id="{3F5D361C-5831-F9E7-F7FA-79C1DF03DF4C}"/>
              </a:ext>
            </a:extLst>
          </p:cNvPr>
          <p:cNvPicPr>
            <a:picLocks noChangeAspect="1"/>
          </p:cNvPicPr>
          <p:nvPr/>
        </p:nvPicPr>
        <p:blipFill>
          <a:blip r:embed="rId2"/>
          <a:stretch>
            <a:fillRect/>
          </a:stretch>
        </p:blipFill>
        <p:spPr>
          <a:xfrm>
            <a:off x="1011920" y="257206"/>
            <a:ext cx="10551709" cy="5562003"/>
          </a:xfrm>
          <a:prstGeom prst="rect">
            <a:avLst/>
          </a:prstGeom>
        </p:spPr>
      </p:pic>
    </p:spTree>
    <p:extLst>
      <p:ext uri="{BB962C8B-B14F-4D97-AF65-F5344CB8AC3E}">
        <p14:creationId xmlns:p14="http://schemas.microsoft.com/office/powerpoint/2010/main" val="241768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11385396" y="6562607"/>
            <a:ext cx="356466" cy="254857"/>
          </a:xfrm>
        </p:spPr>
        <p:txBody>
          <a:bodyPr/>
          <a:lstStyle/>
          <a:p>
            <a:r>
              <a:rPr lang="it-IT" b="1" dirty="0"/>
              <a:t>33</a:t>
            </a:r>
          </a:p>
        </p:txBody>
      </p:sp>
      <p:sp>
        <p:nvSpPr>
          <p:cNvPr id="7" name="Segnaposto testo 6"/>
          <p:cNvSpPr>
            <a:spLocks noGrp="1"/>
          </p:cNvSpPr>
          <p:nvPr>
            <p:ph type="body" sz="quarter" idx="14"/>
          </p:nvPr>
        </p:nvSpPr>
        <p:spPr>
          <a:xfrm>
            <a:off x="7108383" y="6387299"/>
            <a:ext cx="4151765" cy="213495"/>
          </a:xfrm>
        </p:spPr>
        <p:txBody>
          <a:bodyPr/>
          <a:lstStyle/>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La mansione di “autista” e le patologie lavoro-correlate:</a:t>
            </a:r>
          </a:p>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 aspetti epidemiologici, clinici e fattori di rischio</a:t>
            </a:r>
            <a:endParaRPr lang="it-IT" dirty="0"/>
          </a:p>
        </p:txBody>
      </p:sp>
      <p:sp>
        <p:nvSpPr>
          <p:cNvPr id="2" name="Rectangle 2">
            <a:extLst>
              <a:ext uri="{FF2B5EF4-FFF2-40B4-BE49-F238E27FC236}">
                <a16:creationId xmlns:a16="http://schemas.microsoft.com/office/drawing/2014/main" id="{EB1881CE-080F-6272-7289-576D1D7B65FF}"/>
              </a:ext>
            </a:extLst>
          </p:cNvPr>
          <p:cNvSpPr txBox="1">
            <a:spLocks noChangeArrowheads="1"/>
          </p:cNvSpPr>
          <p:nvPr/>
        </p:nvSpPr>
        <p:spPr>
          <a:xfrm>
            <a:off x="395288" y="476250"/>
            <a:ext cx="11346574" cy="4525963"/>
          </a:xfrm>
          <a:prstGeom prst="rect">
            <a:avLst/>
          </a:prstGeom>
        </p:spPr>
        <p:txBody>
          <a:bodyPr vert="horz" lIns="0" tIns="0" rIns="0" bIns="0" rtlCol="0">
            <a:noAutofit/>
          </a:bodyPr>
          <a:lstStyle>
            <a:lvl1pPr marL="228600" indent="-228600" algn="l" defTabSz="914400" rtl="0" eaLnBrk="1" latinLnBrk="0" hangingPunct="1">
              <a:lnSpc>
                <a:spcPct val="134000"/>
              </a:lnSpc>
              <a:spcBef>
                <a:spcPts val="1000"/>
              </a:spcBef>
              <a:buFont typeface="Arial"/>
              <a:buChar char="•"/>
              <a:defRPr sz="1600" b="0" i="0" kern="1200">
                <a:solidFill>
                  <a:schemeClr val="tx1"/>
                </a:solidFill>
                <a:latin typeface="Verdana" charset="0"/>
                <a:ea typeface="Verdana" charset="0"/>
                <a:cs typeface="Verdana" charset="0"/>
              </a:defRPr>
            </a:lvl1pPr>
            <a:lvl2pPr marL="685800" indent="-228600" algn="l" defTabSz="914400" rtl="0" eaLnBrk="1" latinLnBrk="0" hangingPunct="1">
              <a:lnSpc>
                <a:spcPct val="134000"/>
              </a:lnSpc>
              <a:spcBef>
                <a:spcPts val="500"/>
              </a:spcBef>
              <a:buFont typeface="Arial"/>
              <a:buChar char="•"/>
              <a:defRPr sz="1400" b="0" i="0" kern="1200">
                <a:solidFill>
                  <a:schemeClr val="tx1"/>
                </a:solidFill>
                <a:latin typeface="Verdana" charset="0"/>
                <a:ea typeface="Verdana" charset="0"/>
                <a:cs typeface="Verdana" charset="0"/>
              </a:defRPr>
            </a:lvl2pPr>
            <a:lvl3pPr marL="1143000" indent="-228600" algn="l" defTabSz="914400" rtl="0" eaLnBrk="1" latinLnBrk="0" hangingPunct="1">
              <a:lnSpc>
                <a:spcPct val="134000"/>
              </a:lnSpc>
              <a:spcBef>
                <a:spcPts val="500"/>
              </a:spcBef>
              <a:buFont typeface="Arial"/>
              <a:buChar char="•"/>
              <a:defRPr sz="1200" b="0" i="0" kern="1200">
                <a:solidFill>
                  <a:schemeClr val="tx1"/>
                </a:solidFill>
                <a:latin typeface="Verdana" charset="0"/>
                <a:ea typeface="Verdana" charset="0"/>
                <a:cs typeface="Verdana" charset="0"/>
              </a:defRPr>
            </a:lvl3pPr>
            <a:lvl4pPr marL="1600200" indent="-228600" algn="l" defTabSz="914400" rtl="0" eaLnBrk="1" latinLnBrk="0" hangingPunct="1">
              <a:lnSpc>
                <a:spcPct val="134000"/>
              </a:lnSpc>
              <a:spcBef>
                <a:spcPts val="500"/>
              </a:spcBef>
              <a:buFont typeface="Arial"/>
              <a:buChar char="•"/>
              <a:defRPr sz="1200" b="0" i="0" kern="1200">
                <a:solidFill>
                  <a:schemeClr val="tx1"/>
                </a:solidFill>
                <a:latin typeface="Verdana" charset="0"/>
                <a:ea typeface="Verdana" charset="0"/>
                <a:cs typeface="Verdana" charset="0"/>
              </a:defRPr>
            </a:lvl4pPr>
            <a:lvl5pPr marL="2057400" indent="-228600" algn="l" defTabSz="914400" rtl="0" eaLnBrk="1" latinLnBrk="0" hangingPunct="1">
              <a:lnSpc>
                <a:spcPct val="134000"/>
              </a:lnSpc>
              <a:spcBef>
                <a:spcPts val="500"/>
              </a:spcBef>
              <a:buFont typeface="Arial"/>
              <a:buChar char="•"/>
              <a:defRPr sz="1000" b="0" i="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buFontTx/>
              <a:buNone/>
            </a:pPr>
            <a:r>
              <a:rPr lang="it-IT" altLang="it-IT" sz="2400" b="1" dirty="0"/>
              <a:t>La Direttiva UE sugli agenti fisici (94/C230/03) distingue livelli di rischio crescente definiti da 4 valori:</a:t>
            </a:r>
          </a:p>
        </p:txBody>
      </p:sp>
      <p:sp>
        <p:nvSpPr>
          <p:cNvPr id="3" name="Text Box 3">
            <a:extLst>
              <a:ext uri="{FF2B5EF4-FFF2-40B4-BE49-F238E27FC236}">
                <a16:creationId xmlns:a16="http://schemas.microsoft.com/office/drawing/2014/main" id="{6142D90A-144E-12BF-D22A-26B3F477BD0D}"/>
              </a:ext>
            </a:extLst>
          </p:cNvPr>
          <p:cNvSpPr txBox="1">
            <a:spLocks noChangeArrowheads="1"/>
          </p:cNvSpPr>
          <p:nvPr/>
        </p:nvSpPr>
        <p:spPr bwMode="auto">
          <a:xfrm>
            <a:off x="307013" y="2373200"/>
            <a:ext cx="5400675" cy="191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14000"/>
              </a:lnSpc>
              <a:spcBef>
                <a:spcPct val="20000"/>
              </a:spcBef>
              <a:buFontTx/>
              <a:buChar char="•"/>
            </a:pPr>
            <a:r>
              <a:rPr lang="it-IT" altLang="it-IT" sz="3200" b="1" i="1" dirty="0">
                <a:latin typeface="Verdana" panose="020B0604030504040204" pitchFamily="34" charset="0"/>
                <a:ea typeface="Verdana" panose="020B0604030504040204" pitchFamily="34" charset="0"/>
              </a:rPr>
              <a:t>livello di </a:t>
            </a:r>
            <a:r>
              <a:rPr lang="it-IT" altLang="it-IT" sz="3200" b="1" i="1" dirty="0">
                <a:solidFill>
                  <a:srgbClr val="FF3300"/>
                </a:solidFill>
                <a:latin typeface="Verdana" panose="020B0604030504040204" pitchFamily="34" charset="0"/>
                <a:ea typeface="Verdana" panose="020B0604030504040204" pitchFamily="34" charset="0"/>
              </a:rPr>
              <a:t>soglia</a:t>
            </a:r>
            <a:r>
              <a:rPr lang="it-IT" altLang="it-IT" sz="3200" b="1" dirty="0">
                <a:solidFill>
                  <a:srgbClr val="FF3300"/>
                </a:solidFill>
                <a:latin typeface="Verdana" panose="020B0604030504040204" pitchFamily="34" charset="0"/>
                <a:ea typeface="Verdana" panose="020B0604030504040204" pitchFamily="34" charset="0"/>
              </a:rPr>
              <a:t> </a:t>
            </a:r>
          </a:p>
          <a:p>
            <a:pPr eaLnBrk="1" hangingPunct="1">
              <a:lnSpc>
                <a:spcPct val="114000"/>
              </a:lnSpc>
              <a:spcBef>
                <a:spcPct val="20000"/>
              </a:spcBef>
              <a:buFontTx/>
              <a:buChar char="•"/>
            </a:pPr>
            <a:r>
              <a:rPr lang="it-IT" altLang="it-IT" sz="3200" b="1" i="1" dirty="0">
                <a:latin typeface="Verdana" panose="020B0604030504040204" pitchFamily="34" charset="0"/>
                <a:ea typeface="Verdana" panose="020B0604030504040204" pitchFamily="34" charset="0"/>
              </a:rPr>
              <a:t>livello di </a:t>
            </a:r>
            <a:r>
              <a:rPr lang="it-IT" altLang="it-IT" sz="3200" b="1" i="1" dirty="0">
                <a:solidFill>
                  <a:srgbClr val="FF3300"/>
                </a:solidFill>
                <a:latin typeface="Verdana" panose="020B0604030504040204" pitchFamily="34" charset="0"/>
                <a:ea typeface="Verdana" panose="020B0604030504040204" pitchFamily="34" charset="0"/>
              </a:rPr>
              <a:t>azione</a:t>
            </a:r>
            <a:r>
              <a:rPr lang="it-IT" altLang="it-IT" sz="3200" b="1" dirty="0">
                <a:latin typeface="Verdana" panose="020B0604030504040204" pitchFamily="34" charset="0"/>
                <a:ea typeface="Verdana" panose="020B0604030504040204" pitchFamily="34" charset="0"/>
              </a:rPr>
              <a:t> </a:t>
            </a:r>
          </a:p>
          <a:p>
            <a:pPr eaLnBrk="1" hangingPunct="1">
              <a:lnSpc>
                <a:spcPct val="114000"/>
              </a:lnSpc>
              <a:spcBef>
                <a:spcPct val="20000"/>
              </a:spcBef>
              <a:buFontTx/>
              <a:buChar char="•"/>
            </a:pPr>
            <a:r>
              <a:rPr lang="it-IT" altLang="it-IT" sz="3200" b="1" i="1" dirty="0">
                <a:latin typeface="Verdana" panose="020B0604030504040204" pitchFamily="34" charset="0"/>
                <a:ea typeface="Verdana" panose="020B0604030504040204" pitchFamily="34" charset="0"/>
              </a:rPr>
              <a:t>valore</a:t>
            </a:r>
            <a:r>
              <a:rPr lang="it-IT" altLang="it-IT" sz="3200" b="1" i="1" dirty="0">
                <a:solidFill>
                  <a:srgbClr val="FF3300"/>
                </a:solidFill>
                <a:latin typeface="Verdana" panose="020B0604030504040204" pitchFamily="34" charset="0"/>
                <a:ea typeface="Verdana" panose="020B0604030504040204" pitchFamily="34" charset="0"/>
              </a:rPr>
              <a:t> limite</a:t>
            </a:r>
            <a:endParaRPr lang="it-IT" altLang="it-IT" sz="3200" b="1" dirty="0">
              <a:solidFill>
                <a:srgbClr val="FF3300"/>
              </a:solidFill>
              <a:latin typeface="Verdana" panose="020B0604030504040204" pitchFamily="34" charset="0"/>
              <a:ea typeface="Verdana" panose="020B0604030504040204" pitchFamily="34" charset="0"/>
            </a:endParaRPr>
          </a:p>
        </p:txBody>
      </p:sp>
      <p:grpSp>
        <p:nvGrpSpPr>
          <p:cNvPr id="4" name="Group 9">
            <a:extLst>
              <a:ext uri="{FF2B5EF4-FFF2-40B4-BE49-F238E27FC236}">
                <a16:creationId xmlns:a16="http://schemas.microsoft.com/office/drawing/2014/main" id="{F2373958-EE54-BEB1-48E5-110B3247A21F}"/>
              </a:ext>
            </a:extLst>
          </p:cNvPr>
          <p:cNvGrpSpPr>
            <a:grpSpLocks/>
          </p:cNvGrpSpPr>
          <p:nvPr/>
        </p:nvGrpSpPr>
        <p:grpSpPr bwMode="auto">
          <a:xfrm>
            <a:off x="6453062" y="2516284"/>
            <a:ext cx="4543426" cy="1646238"/>
            <a:chOff x="2649" y="1434"/>
            <a:chExt cx="2862" cy="1037"/>
          </a:xfrm>
        </p:grpSpPr>
        <p:sp>
          <p:nvSpPr>
            <p:cNvPr id="6" name="Text Box 4">
              <a:extLst>
                <a:ext uri="{FF2B5EF4-FFF2-40B4-BE49-F238E27FC236}">
                  <a16:creationId xmlns:a16="http://schemas.microsoft.com/office/drawing/2014/main" id="{B1CB06AE-F988-0836-A8E8-007C4169F5AE}"/>
                </a:ext>
              </a:extLst>
            </p:cNvPr>
            <p:cNvSpPr txBox="1">
              <a:spLocks noChangeArrowheads="1"/>
            </p:cNvSpPr>
            <p:nvPr/>
          </p:nvSpPr>
          <p:spPr bwMode="auto">
            <a:xfrm>
              <a:off x="2653" y="1434"/>
              <a:ext cx="2858" cy="2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it-IT" altLang="it-IT" sz="1600" b="1" dirty="0">
                  <a:latin typeface="Verdana" panose="020B0604030504040204" pitchFamily="34" charset="0"/>
                  <a:ea typeface="Verdana" panose="020B0604030504040204" pitchFamily="34" charset="0"/>
                </a:rPr>
                <a:t>AL DI SOTTO NON C’ E’ ESPOSIZIONE</a:t>
              </a:r>
            </a:p>
          </p:txBody>
        </p:sp>
        <p:sp>
          <p:nvSpPr>
            <p:cNvPr id="9" name="Text Box 5">
              <a:extLst>
                <a:ext uri="{FF2B5EF4-FFF2-40B4-BE49-F238E27FC236}">
                  <a16:creationId xmlns:a16="http://schemas.microsoft.com/office/drawing/2014/main" id="{3FDF2AE9-A883-DDE3-FE8B-12455B64F965}"/>
                </a:ext>
              </a:extLst>
            </p:cNvPr>
            <p:cNvSpPr txBox="1">
              <a:spLocks noChangeArrowheads="1"/>
            </p:cNvSpPr>
            <p:nvPr/>
          </p:nvSpPr>
          <p:spPr bwMode="auto">
            <a:xfrm>
              <a:off x="2653" y="1849"/>
              <a:ext cx="2858" cy="213"/>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it-IT" altLang="it-IT" sz="1600" b="1" dirty="0">
                  <a:latin typeface="Verdana" panose="020B0604030504040204" pitchFamily="34" charset="0"/>
                  <a:ea typeface="Verdana" panose="020B0604030504040204" pitchFamily="34" charset="0"/>
                </a:rPr>
                <a:t>VANNO PRESI DEI PROVVEDIMENTI</a:t>
              </a:r>
            </a:p>
          </p:txBody>
        </p:sp>
        <p:sp>
          <p:nvSpPr>
            <p:cNvPr id="10" name="Text Box 6">
              <a:extLst>
                <a:ext uri="{FF2B5EF4-FFF2-40B4-BE49-F238E27FC236}">
                  <a16:creationId xmlns:a16="http://schemas.microsoft.com/office/drawing/2014/main" id="{5B7B5A57-2026-8BF6-4019-CA5F055B214C}"/>
                </a:ext>
              </a:extLst>
            </p:cNvPr>
            <p:cNvSpPr txBox="1">
              <a:spLocks noChangeArrowheads="1"/>
            </p:cNvSpPr>
            <p:nvPr/>
          </p:nvSpPr>
          <p:spPr bwMode="auto">
            <a:xfrm>
              <a:off x="2649" y="2258"/>
              <a:ext cx="2859" cy="213"/>
            </a:xfrm>
            <a:prstGeom prst="rect">
              <a:avLst/>
            </a:prstGeom>
            <a:solidFill>
              <a:srgbClr val="F8B2C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it-IT" altLang="it-IT" sz="1600" b="1" dirty="0">
                  <a:latin typeface="Verdana" panose="020B0604030504040204" pitchFamily="34" charset="0"/>
                  <a:ea typeface="Verdana" panose="020B0604030504040204" pitchFamily="34" charset="0"/>
                </a:rPr>
                <a:t>AL DI SOPRA ESPOSIZIONI VIETATE</a:t>
              </a:r>
            </a:p>
          </p:txBody>
        </p:sp>
      </p:grpSp>
      <p:sp>
        <p:nvSpPr>
          <p:cNvPr id="11" name="Text Box 8">
            <a:extLst>
              <a:ext uri="{FF2B5EF4-FFF2-40B4-BE49-F238E27FC236}">
                <a16:creationId xmlns:a16="http://schemas.microsoft.com/office/drawing/2014/main" id="{525E7287-6044-0688-8D2C-012043D876A8}"/>
              </a:ext>
            </a:extLst>
          </p:cNvPr>
          <p:cNvSpPr txBox="1">
            <a:spLocks noChangeArrowheads="1"/>
          </p:cNvSpPr>
          <p:nvPr/>
        </p:nvSpPr>
        <p:spPr bwMode="auto">
          <a:xfrm>
            <a:off x="180888" y="4348021"/>
            <a:ext cx="63878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buFontTx/>
              <a:buChar char="•"/>
            </a:pPr>
            <a:r>
              <a:rPr lang="it-IT" altLang="it-IT" sz="3200" b="1" i="1" dirty="0">
                <a:latin typeface="Verdana" panose="020B0604030504040204" pitchFamily="34" charset="0"/>
                <a:ea typeface="Verdana" panose="020B0604030504040204" pitchFamily="34" charset="0"/>
              </a:rPr>
              <a:t>livello di rischio </a:t>
            </a:r>
            <a:r>
              <a:rPr lang="it-IT" altLang="it-IT" sz="3200" b="1" i="1" dirty="0">
                <a:solidFill>
                  <a:srgbClr val="FF3300"/>
                </a:solidFill>
                <a:latin typeface="Verdana" panose="020B0604030504040204" pitchFamily="34" charset="0"/>
                <a:ea typeface="Verdana" panose="020B0604030504040204" pitchFamily="34" charset="0"/>
              </a:rPr>
              <a:t>rilevante</a:t>
            </a:r>
            <a:endParaRPr lang="it-IT" altLang="it-IT" sz="3200" b="1" dirty="0">
              <a:solidFill>
                <a:srgbClr val="FF3300"/>
              </a:solidFill>
              <a:latin typeface="Verdana" panose="020B0604030504040204" pitchFamily="34" charset="0"/>
              <a:ea typeface="Verdana" panose="020B0604030504040204" pitchFamily="34" charset="0"/>
            </a:endParaRPr>
          </a:p>
        </p:txBody>
      </p:sp>
      <p:sp>
        <p:nvSpPr>
          <p:cNvPr id="12" name="Text Box 7">
            <a:extLst>
              <a:ext uri="{FF2B5EF4-FFF2-40B4-BE49-F238E27FC236}">
                <a16:creationId xmlns:a16="http://schemas.microsoft.com/office/drawing/2014/main" id="{A708EEEA-B767-94A7-E188-B1A448D403F3}"/>
              </a:ext>
            </a:extLst>
          </p:cNvPr>
          <p:cNvSpPr txBox="1">
            <a:spLocks noChangeArrowheads="1"/>
          </p:cNvSpPr>
          <p:nvPr/>
        </p:nvSpPr>
        <p:spPr bwMode="auto">
          <a:xfrm>
            <a:off x="6504967" y="4492965"/>
            <a:ext cx="5291745" cy="338554"/>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it-IT" altLang="it-IT" sz="1600" b="1" dirty="0">
                <a:latin typeface="Verdana" panose="020B0604030504040204" pitchFamily="34" charset="0"/>
                <a:ea typeface="Verdana" panose="020B0604030504040204" pitchFamily="34" charset="0"/>
              </a:rPr>
              <a:t>ESPOSIZIONI ASSOLUTAMENTE VIETATE</a:t>
            </a:r>
          </a:p>
        </p:txBody>
      </p:sp>
    </p:spTree>
    <p:extLst>
      <p:ext uri="{BB962C8B-B14F-4D97-AF65-F5344CB8AC3E}">
        <p14:creationId xmlns:p14="http://schemas.microsoft.com/office/powerpoint/2010/main" val="15351609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11385396" y="6562607"/>
            <a:ext cx="356466" cy="254857"/>
          </a:xfrm>
        </p:spPr>
        <p:txBody>
          <a:bodyPr/>
          <a:lstStyle/>
          <a:p>
            <a:r>
              <a:rPr lang="it-IT" b="1" dirty="0"/>
              <a:t>34</a:t>
            </a:r>
          </a:p>
        </p:txBody>
      </p:sp>
      <p:sp>
        <p:nvSpPr>
          <p:cNvPr id="7" name="Segnaposto testo 6"/>
          <p:cNvSpPr>
            <a:spLocks noGrp="1"/>
          </p:cNvSpPr>
          <p:nvPr>
            <p:ph type="body" sz="quarter" idx="14"/>
          </p:nvPr>
        </p:nvSpPr>
        <p:spPr>
          <a:xfrm>
            <a:off x="7108383" y="6387299"/>
            <a:ext cx="4151765" cy="213495"/>
          </a:xfrm>
        </p:spPr>
        <p:txBody>
          <a:bodyPr/>
          <a:lstStyle/>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La mansione di “autista” e le patologie lavoro-correlate:</a:t>
            </a:r>
          </a:p>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 aspetti epidemiologici, clinici e fattori di rischio</a:t>
            </a:r>
            <a:endParaRPr lang="it-IT" dirty="0"/>
          </a:p>
        </p:txBody>
      </p:sp>
      <p:sp>
        <p:nvSpPr>
          <p:cNvPr id="8" name="CasellaDiTesto 7">
            <a:extLst>
              <a:ext uri="{FF2B5EF4-FFF2-40B4-BE49-F238E27FC236}">
                <a16:creationId xmlns:a16="http://schemas.microsoft.com/office/drawing/2014/main" id="{2E9AEB48-138D-D783-F68C-36E147DD7DF7}"/>
              </a:ext>
            </a:extLst>
          </p:cNvPr>
          <p:cNvSpPr txBox="1"/>
          <p:nvPr/>
        </p:nvSpPr>
        <p:spPr>
          <a:xfrm>
            <a:off x="2657914" y="205119"/>
            <a:ext cx="6647451" cy="461665"/>
          </a:xfrm>
          <a:prstGeom prst="rect">
            <a:avLst/>
          </a:prstGeom>
          <a:noFill/>
        </p:spPr>
        <p:txBody>
          <a:bodyPr wrap="square">
            <a:spAutoFit/>
          </a:bodyPr>
          <a:lstStyle/>
          <a:p>
            <a:pPr algn="just">
              <a:lnSpc>
                <a:spcPct val="100000"/>
              </a:lnSpc>
              <a:buFontTx/>
              <a:buNone/>
            </a:pPr>
            <a:r>
              <a:rPr lang="it-IT" sz="2400" b="1" i="0" u="none" strike="noStrike" baseline="0" dirty="0">
                <a:solidFill>
                  <a:srgbClr val="002E5D"/>
                </a:solidFill>
                <a:latin typeface="Verdana" panose="020B0604030504040204" pitchFamily="34" charset="0"/>
                <a:ea typeface="Verdana" panose="020B0604030504040204" pitchFamily="34" charset="0"/>
              </a:rPr>
              <a:t>D. lgs. 9 aprile 2008, n. 81 – Art. 201</a:t>
            </a:r>
            <a:endParaRPr lang="it-IT" altLang="it-IT" sz="2400" b="1" dirty="0">
              <a:solidFill>
                <a:srgbClr val="002E5D"/>
              </a:solidFill>
              <a:latin typeface="Verdana" panose="020B0604030504040204" pitchFamily="34" charset="0"/>
              <a:ea typeface="Verdana" panose="020B0604030504040204" pitchFamily="34" charset="0"/>
            </a:endParaRPr>
          </a:p>
        </p:txBody>
      </p:sp>
      <p:pic>
        <p:nvPicPr>
          <p:cNvPr id="10" name="Immagine 9">
            <a:extLst>
              <a:ext uri="{FF2B5EF4-FFF2-40B4-BE49-F238E27FC236}">
                <a16:creationId xmlns:a16="http://schemas.microsoft.com/office/drawing/2014/main" id="{8F37ABB6-A117-9EBA-2B06-ABDB0D553670}"/>
              </a:ext>
            </a:extLst>
          </p:cNvPr>
          <p:cNvPicPr>
            <a:picLocks noChangeAspect="1"/>
          </p:cNvPicPr>
          <p:nvPr/>
        </p:nvPicPr>
        <p:blipFill>
          <a:blip r:embed="rId2"/>
          <a:stretch>
            <a:fillRect/>
          </a:stretch>
        </p:blipFill>
        <p:spPr>
          <a:xfrm>
            <a:off x="2428032" y="908569"/>
            <a:ext cx="7335935" cy="5282647"/>
          </a:xfrm>
          <a:prstGeom prst="rect">
            <a:avLst/>
          </a:prstGeom>
        </p:spPr>
      </p:pic>
    </p:spTree>
    <p:extLst>
      <p:ext uri="{BB962C8B-B14F-4D97-AF65-F5344CB8AC3E}">
        <p14:creationId xmlns:p14="http://schemas.microsoft.com/office/powerpoint/2010/main" val="2022970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11385396" y="6562607"/>
            <a:ext cx="356466" cy="254857"/>
          </a:xfrm>
        </p:spPr>
        <p:txBody>
          <a:bodyPr/>
          <a:lstStyle/>
          <a:p>
            <a:r>
              <a:rPr lang="it-IT" b="1" dirty="0"/>
              <a:t>35</a:t>
            </a:r>
          </a:p>
        </p:txBody>
      </p:sp>
      <p:sp>
        <p:nvSpPr>
          <p:cNvPr id="7" name="Segnaposto testo 6"/>
          <p:cNvSpPr>
            <a:spLocks noGrp="1"/>
          </p:cNvSpPr>
          <p:nvPr>
            <p:ph type="body" sz="quarter" idx="14"/>
          </p:nvPr>
        </p:nvSpPr>
        <p:spPr>
          <a:xfrm>
            <a:off x="7108383" y="6387299"/>
            <a:ext cx="4151765" cy="213495"/>
          </a:xfrm>
        </p:spPr>
        <p:txBody>
          <a:bodyPr/>
          <a:lstStyle/>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La mansione di “autista” e le patologie lavoro-correlate:</a:t>
            </a:r>
          </a:p>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 aspetti epidemiologici, clinici e fattori di rischio</a:t>
            </a:r>
            <a:endParaRPr lang="it-IT" dirty="0"/>
          </a:p>
        </p:txBody>
      </p:sp>
      <p:pic>
        <p:nvPicPr>
          <p:cNvPr id="13" name="Immagine 12">
            <a:extLst>
              <a:ext uri="{FF2B5EF4-FFF2-40B4-BE49-F238E27FC236}">
                <a16:creationId xmlns:a16="http://schemas.microsoft.com/office/drawing/2014/main" id="{80FF368F-373A-32AA-F02C-7BC6845DCACA}"/>
              </a:ext>
            </a:extLst>
          </p:cNvPr>
          <p:cNvPicPr>
            <a:picLocks noChangeAspect="1"/>
          </p:cNvPicPr>
          <p:nvPr/>
        </p:nvPicPr>
        <p:blipFill>
          <a:blip r:embed="rId3"/>
          <a:stretch>
            <a:fillRect/>
          </a:stretch>
        </p:blipFill>
        <p:spPr>
          <a:xfrm>
            <a:off x="379051" y="187351"/>
            <a:ext cx="8838524" cy="4089795"/>
          </a:xfrm>
          <a:prstGeom prst="rect">
            <a:avLst/>
          </a:prstGeom>
        </p:spPr>
      </p:pic>
      <p:pic>
        <p:nvPicPr>
          <p:cNvPr id="17" name="Immagine 16">
            <a:extLst>
              <a:ext uri="{FF2B5EF4-FFF2-40B4-BE49-F238E27FC236}">
                <a16:creationId xmlns:a16="http://schemas.microsoft.com/office/drawing/2014/main" id="{332838FE-446C-1D6F-9791-7CABFA53A904}"/>
              </a:ext>
            </a:extLst>
          </p:cNvPr>
          <p:cNvPicPr>
            <a:picLocks noChangeAspect="1"/>
          </p:cNvPicPr>
          <p:nvPr/>
        </p:nvPicPr>
        <p:blipFill>
          <a:blip r:embed="rId4"/>
          <a:stretch>
            <a:fillRect/>
          </a:stretch>
        </p:blipFill>
        <p:spPr>
          <a:xfrm>
            <a:off x="473643" y="4181675"/>
            <a:ext cx="8838524" cy="1710813"/>
          </a:xfrm>
          <a:prstGeom prst="rect">
            <a:avLst/>
          </a:prstGeom>
        </p:spPr>
      </p:pic>
      <p:pic>
        <p:nvPicPr>
          <p:cNvPr id="18" name="Immagine 17">
            <a:extLst>
              <a:ext uri="{FF2B5EF4-FFF2-40B4-BE49-F238E27FC236}">
                <a16:creationId xmlns:a16="http://schemas.microsoft.com/office/drawing/2014/main" id="{6491CD09-BEA1-F273-BB12-C37216C99E2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84265" y="2389672"/>
            <a:ext cx="2628684" cy="1085239"/>
          </a:xfrm>
          <a:prstGeom prst="rect">
            <a:avLst/>
          </a:prstGeom>
          <a:noFill/>
          <a:ln>
            <a:noFill/>
          </a:ln>
        </p:spPr>
      </p:pic>
    </p:spTree>
    <p:extLst>
      <p:ext uri="{BB962C8B-B14F-4D97-AF65-F5344CB8AC3E}">
        <p14:creationId xmlns:p14="http://schemas.microsoft.com/office/powerpoint/2010/main" val="32092334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11385396" y="6562607"/>
            <a:ext cx="356466" cy="254857"/>
          </a:xfrm>
        </p:spPr>
        <p:txBody>
          <a:bodyPr/>
          <a:lstStyle/>
          <a:p>
            <a:r>
              <a:rPr lang="it-IT" b="1" dirty="0"/>
              <a:t>36</a:t>
            </a:r>
          </a:p>
        </p:txBody>
      </p:sp>
      <p:sp>
        <p:nvSpPr>
          <p:cNvPr id="7" name="Segnaposto testo 6"/>
          <p:cNvSpPr>
            <a:spLocks noGrp="1"/>
          </p:cNvSpPr>
          <p:nvPr>
            <p:ph type="body" sz="quarter" idx="14"/>
          </p:nvPr>
        </p:nvSpPr>
        <p:spPr>
          <a:xfrm>
            <a:off x="7108383" y="6387299"/>
            <a:ext cx="4151765" cy="213495"/>
          </a:xfrm>
        </p:spPr>
        <p:txBody>
          <a:bodyPr/>
          <a:lstStyle/>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La mansione di “autista” e le patologie lavoro-correlate:</a:t>
            </a:r>
          </a:p>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 aspetti epidemiologici, clinici e fattori di rischio</a:t>
            </a:r>
            <a:endParaRPr lang="it-IT" dirty="0"/>
          </a:p>
        </p:txBody>
      </p:sp>
      <p:sp>
        <p:nvSpPr>
          <p:cNvPr id="6" name="CasellaDiTesto 5">
            <a:extLst>
              <a:ext uri="{FF2B5EF4-FFF2-40B4-BE49-F238E27FC236}">
                <a16:creationId xmlns:a16="http://schemas.microsoft.com/office/drawing/2014/main" id="{81A42885-0FA8-4EBF-C748-02FF3EF6A8E7}"/>
              </a:ext>
            </a:extLst>
          </p:cNvPr>
          <p:cNvSpPr txBox="1"/>
          <p:nvPr/>
        </p:nvSpPr>
        <p:spPr>
          <a:xfrm>
            <a:off x="327005" y="257206"/>
            <a:ext cx="11675252" cy="2155975"/>
          </a:xfrm>
          <a:prstGeom prst="rect">
            <a:avLst/>
          </a:prstGeom>
          <a:noFill/>
        </p:spPr>
        <p:txBody>
          <a:bodyPr wrap="square">
            <a:spAutoFit/>
          </a:bodyPr>
          <a:lstStyle/>
          <a:p>
            <a:pPr algn="just">
              <a:lnSpc>
                <a:spcPct val="114000"/>
              </a:lnSpc>
            </a:pPr>
            <a:r>
              <a:rPr lang="it-IT" sz="2400" b="1" dirty="0">
                <a:solidFill>
                  <a:srgbClr val="002060"/>
                </a:solidFill>
                <a:effectLst/>
                <a:latin typeface="Verdana" panose="020B0604030504040204" pitchFamily="34" charset="0"/>
                <a:ea typeface="Verdana" panose="020B0604030504040204" pitchFamily="34" charset="0"/>
              </a:rPr>
              <a:t>Livelli di esposizione di valore inferiore a quello che fa scattare l’azione </a:t>
            </a:r>
            <a:r>
              <a:rPr lang="it-IT" sz="2400" b="1" dirty="0">
                <a:solidFill>
                  <a:srgbClr val="C00000"/>
                </a:solidFill>
                <a:effectLst/>
                <a:latin typeface="Verdana" panose="020B0604030504040204" pitchFamily="34" charset="0"/>
                <a:ea typeface="Verdana" panose="020B0604030504040204" pitchFamily="34" charset="0"/>
              </a:rPr>
              <a:t>non escludono rischi di lesioni o traumi indotti da WBV</a:t>
            </a:r>
            <a:r>
              <a:rPr lang="it-IT" sz="2400" b="1" dirty="0">
                <a:solidFill>
                  <a:srgbClr val="002060"/>
                </a:solidFill>
                <a:effectLst/>
                <a:latin typeface="Verdana" panose="020B0604030504040204" pitchFamily="34" charset="0"/>
                <a:ea typeface="Verdana" panose="020B0604030504040204" pitchFamily="34" charset="0"/>
              </a:rPr>
              <a:t>, soprattutto se in presenza di importanti cofattori di rischio, quali urti ripetuti, posture sfavorevoli o in presenza di soggetti particolarmente suscettibili al rischio. </a:t>
            </a:r>
            <a:endParaRPr lang="it-IT" sz="2400" b="1" dirty="0">
              <a:solidFill>
                <a:srgbClr val="002060"/>
              </a:solidFill>
              <a:latin typeface="Verdana" panose="020B0604030504040204" pitchFamily="34" charset="0"/>
              <a:ea typeface="Verdana" panose="020B0604030504040204" pitchFamily="34" charset="0"/>
            </a:endParaRPr>
          </a:p>
        </p:txBody>
      </p:sp>
      <p:sp>
        <p:nvSpPr>
          <p:cNvPr id="10" name="CasellaDiTesto 9">
            <a:extLst>
              <a:ext uri="{FF2B5EF4-FFF2-40B4-BE49-F238E27FC236}">
                <a16:creationId xmlns:a16="http://schemas.microsoft.com/office/drawing/2014/main" id="{0723D00D-AA86-C435-6A27-A645CB67FAF0}"/>
              </a:ext>
            </a:extLst>
          </p:cNvPr>
          <p:cNvSpPr txBox="1"/>
          <p:nvPr/>
        </p:nvSpPr>
        <p:spPr>
          <a:xfrm>
            <a:off x="284612" y="2501776"/>
            <a:ext cx="11457250" cy="1734962"/>
          </a:xfrm>
          <a:prstGeom prst="rect">
            <a:avLst/>
          </a:prstGeom>
          <a:noFill/>
        </p:spPr>
        <p:txBody>
          <a:bodyPr wrap="square">
            <a:spAutoFit/>
          </a:bodyPr>
          <a:lstStyle/>
          <a:p>
            <a:pPr algn="just">
              <a:lnSpc>
                <a:spcPct val="114000"/>
              </a:lnSpc>
            </a:pPr>
            <a:r>
              <a:rPr lang="it-IT" sz="2400" b="1" dirty="0">
                <a:solidFill>
                  <a:srgbClr val="002060"/>
                </a:solidFill>
                <a:effectLst/>
                <a:latin typeface="Verdana" panose="020B0604030504040204" pitchFamily="34" charset="0"/>
                <a:ea typeface="Verdana" panose="020B0604030504040204" pitchFamily="34" charset="0"/>
              </a:rPr>
              <a:t>Infatti, per le WBV, la vigente normativa prescrive che la valutazione del rischio da esposizione a vibrazioni prenda in esame: ‘</a:t>
            </a:r>
            <a:r>
              <a:rPr lang="it-IT" sz="2400" b="1" dirty="0">
                <a:solidFill>
                  <a:srgbClr val="C00000"/>
                </a:solidFill>
                <a:effectLst/>
                <a:latin typeface="Verdana" panose="020B0604030504040204" pitchFamily="34" charset="0"/>
                <a:ea typeface="Verdana" panose="020B0604030504040204" pitchFamily="34" charset="0"/>
              </a:rPr>
              <a:t>il livello, il tipo e la durata dell’esposizione, ivi inclusa ogni esposizione a vibrazioni intermittenti o a urti ripetuti</a:t>
            </a:r>
            <a:r>
              <a:rPr lang="it-IT" sz="2400" b="1" dirty="0">
                <a:solidFill>
                  <a:srgbClr val="002060"/>
                </a:solidFill>
                <a:effectLst/>
                <a:latin typeface="Verdana" panose="020B0604030504040204" pitchFamily="34" charset="0"/>
                <a:ea typeface="Verdana" panose="020B0604030504040204" pitchFamily="34" charset="0"/>
              </a:rPr>
              <a:t>’.</a:t>
            </a:r>
            <a:endParaRPr lang="it-IT" sz="2400" b="1" dirty="0">
              <a:solidFill>
                <a:srgbClr val="002060"/>
              </a:solidFill>
              <a:latin typeface="Verdana" panose="020B0604030504040204" pitchFamily="34" charset="0"/>
              <a:ea typeface="Verdana" panose="020B0604030504040204" pitchFamily="34" charset="0"/>
            </a:endParaRPr>
          </a:p>
        </p:txBody>
      </p:sp>
      <p:pic>
        <p:nvPicPr>
          <p:cNvPr id="6146" name="Picture 2" descr="Via Milano, i residenti esasperati «Quando passano i bus trema la casa» -  Cronaca, Como">
            <a:extLst>
              <a:ext uri="{FF2B5EF4-FFF2-40B4-BE49-F238E27FC236}">
                <a16:creationId xmlns:a16="http://schemas.microsoft.com/office/drawing/2014/main" id="{3FA78D3D-CAAF-35D1-B007-ABCF02ADA9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837" y="4236738"/>
            <a:ext cx="1945591" cy="194559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trade piene di buche, l'Amat scrive alla Rap: &quot;A rischio i nuovi bus&quot; -  BlogSicilia - Ultime notizie dalla Sicilia">
            <a:extLst>
              <a:ext uri="{FF2B5EF4-FFF2-40B4-BE49-F238E27FC236}">
                <a16:creationId xmlns:a16="http://schemas.microsoft.com/office/drawing/2014/main" id="{B3CF14E3-74A3-0077-26A6-F5DE0CD68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6653" y="4281035"/>
            <a:ext cx="3893701" cy="185699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trade dissestate - IN VIAGGIO TRA BUCHE E VORAGINI - Quattroruote.it">
            <a:extLst>
              <a:ext uri="{FF2B5EF4-FFF2-40B4-BE49-F238E27FC236}">
                <a16:creationId xmlns:a16="http://schemas.microsoft.com/office/drawing/2014/main" id="{A9C51F75-AF88-DB57-C151-FFD0779D26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3654" y="4325333"/>
            <a:ext cx="1579923" cy="17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3194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11385396" y="6562607"/>
            <a:ext cx="356466" cy="254857"/>
          </a:xfrm>
        </p:spPr>
        <p:txBody>
          <a:bodyPr/>
          <a:lstStyle/>
          <a:p>
            <a:r>
              <a:rPr lang="it-IT" b="1" dirty="0"/>
              <a:t>37</a:t>
            </a:r>
          </a:p>
        </p:txBody>
      </p:sp>
      <p:sp>
        <p:nvSpPr>
          <p:cNvPr id="7" name="Segnaposto testo 6"/>
          <p:cNvSpPr>
            <a:spLocks noGrp="1"/>
          </p:cNvSpPr>
          <p:nvPr>
            <p:ph type="body" sz="quarter" idx="14"/>
          </p:nvPr>
        </p:nvSpPr>
        <p:spPr>
          <a:xfrm>
            <a:off x="7108383" y="6387299"/>
            <a:ext cx="4151765" cy="213495"/>
          </a:xfrm>
        </p:spPr>
        <p:txBody>
          <a:bodyPr/>
          <a:lstStyle/>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La mansione di “autista” e le patologie lavoro-correlate:</a:t>
            </a:r>
          </a:p>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 aspetti epidemiologici, clinici e fattori di rischio</a:t>
            </a:r>
            <a:endParaRPr lang="it-IT" dirty="0"/>
          </a:p>
        </p:txBody>
      </p:sp>
      <p:sp>
        <p:nvSpPr>
          <p:cNvPr id="3" name="CasellaDiTesto 2">
            <a:extLst>
              <a:ext uri="{FF2B5EF4-FFF2-40B4-BE49-F238E27FC236}">
                <a16:creationId xmlns:a16="http://schemas.microsoft.com/office/drawing/2014/main" id="{CE42F7CC-AFEE-7728-2E96-03E2DACFA30E}"/>
              </a:ext>
            </a:extLst>
          </p:cNvPr>
          <p:cNvSpPr txBox="1"/>
          <p:nvPr/>
        </p:nvSpPr>
        <p:spPr>
          <a:xfrm>
            <a:off x="272485" y="276096"/>
            <a:ext cx="4892383" cy="2864695"/>
          </a:xfrm>
          <a:prstGeom prst="rect">
            <a:avLst/>
          </a:prstGeom>
          <a:noFill/>
        </p:spPr>
        <p:txBody>
          <a:bodyPr wrap="square">
            <a:spAutoFit/>
          </a:bodyPr>
          <a:lstStyle/>
          <a:p>
            <a:pPr algn="just">
              <a:lnSpc>
                <a:spcPct val="114000"/>
              </a:lnSpc>
            </a:pPr>
            <a:r>
              <a:rPr lang="it-IT" sz="2000" b="1" i="0" u="none" strike="noStrike" baseline="0" dirty="0">
                <a:solidFill>
                  <a:srgbClr val="002E5D"/>
                </a:solidFill>
                <a:latin typeface="Verdana" panose="020B0604030504040204" pitchFamily="34" charset="0"/>
                <a:ea typeface="Verdana" panose="020B0604030504040204" pitchFamily="34" charset="0"/>
              </a:rPr>
              <a:t>La postura seduta viene mantenuta continuativamente per tempi che vanno dai pochi minuti (nel caso dei padroncini che fanno molte consegne urbane giornaliere) a diverse ore (nel caso dei trasporti a lungo raggio)</a:t>
            </a:r>
            <a:endParaRPr lang="it-IT" sz="2000" b="1" dirty="0">
              <a:solidFill>
                <a:srgbClr val="002E5D"/>
              </a:solidFill>
              <a:latin typeface="Verdana" panose="020B0604030504040204" pitchFamily="34" charset="0"/>
              <a:ea typeface="Verdana" panose="020B0604030504040204" pitchFamily="34" charset="0"/>
            </a:endParaRPr>
          </a:p>
        </p:txBody>
      </p:sp>
      <p:sp>
        <p:nvSpPr>
          <p:cNvPr id="6" name="CasellaDiTesto 5">
            <a:extLst>
              <a:ext uri="{FF2B5EF4-FFF2-40B4-BE49-F238E27FC236}">
                <a16:creationId xmlns:a16="http://schemas.microsoft.com/office/drawing/2014/main" id="{4857BBAE-4C27-4737-E676-542C89E3B494}"/>
              </a:ext>
            </a:extLst>
          </p:cNvPr>
          <p:cNvSpPr txBox="1"/>
          <p:nvPr/>
        </p:nvSpPr>
        <p:spPr>
          <a:xfrm>
            <a:off x="1734433" y="4604403"/>
            <a:ext cx="8881084" cy="1461234"/>
          </a:xfrm>
          <a:prstGeom prst="rect">
            <a:avLst/>
          </a:prstGeom>
          <a:noFill/>
        </p:spPr>
        <p:txBody>
          <a:bodyPr wrap="square">
            <a:spAutoFit/>
          </a:bodyPr>
          <a:lstStyle/>
          <a:p>
            <a:pPr algn="just">
              <a:lnSpc>
                <a:spcPct val="114000"/>
              </a:lnSpc>
            </a:pPr>
            <a:r>
              <a:rPr lang="it-IT" sz="2000" b="1" i="0" u="none" strike="noStrike" baseline="0" dirty="0">
                <a:solidFill>
                  <a:srgbClr val="002E5D"/>
                </a:solidFill>
                <a:latin typeface="Verdana" panose="020B0604030504040204" pitchFamily="34" charset="0"/>
                <a:ea typeface="Verdana" panose="020B0604030504040204" pitchFamily="34" charset="0"/>
              </a:rPr>
              <a:t>Più tempo si resta seduti più i dischi intervertebrali soffrono perla mancanza di “nutrimento”, e ciò comporta l’amplificazione degli effetti nocivi dovuti agli altri fattori di rischio</a:t>
            </a:r>
            <a:endParaRPr lang="it-IT" sz="2000" b="1" dirty="0">
              <a:solidFill>
                <a:srgbClr val="002E5D"/>
              </a:solidFill>
              <a:latin typeface="Verdana" panose="020B0604030504040204" pitchFamily="34" charset="0"/>
              <a:ea typeface="Verdana" panose="020B0604030504040204" pitchFamily="34" charset="0"/>
            </a:endParaRPr>
          </a:p>
        </p:txBody>
      </p:sp>
      <p:pic>
        <p:nvPicPr>
          <p:cNvPr id="9" name="Picture 9">
            <a:extLst>
              <a:ext uri="{FF2B5EF4-FFF2-40B4-BE49-F238E27FC236}">
                <a16:creationId xmlns:a16="http://schemas.microsoft.com/office/drawing/2014/main" id="{286294FA-B029-F6CF-98C1-271D493E75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8626" y="345750"/>
            <a:ext cx="5835004" cy="3857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93212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11385396" y="6562607"/>
            <a:ext cx="356466" cy="254857"/>
          </a:xfrm>
        </p:spPr>
        <p:txBody>
          <a:bodyPr/>
          <a:lstStyle/>
          <a:p>
            <a:r>
              <a:rPr lang="it-IT" b="1" dirty="0"/>
              <a:t>38</a:t>
            </a:r>
          </a:p>
        </p:txBody>
      </p:sp>
      <p:sp>
        <p:nvSpPr>
          <p:cNvPr id="7" name="Segnaposto testo 6"/>
          <p:cNvSpPr>
            <a:spLocks noGrp="1"/>
          </p:cNvSpPr>
          <p:nvPr>
            <p:ph type="body" sz="quarter" idx="14"/>
          </p:nvPr>
        </p:nvSpPr>
        <p:spPr>
          <a:xfrm>
            <a:off x="7108383" y="6387299"/>
            <a:ext cx="4151765" cy="213495"/>
          </a:xfrm>
        </p:spPr>
        <p:txBody>
          <a:bodyPr/>
          <a:lstStyle/>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La mansione di “autista” e le patologie lavoro-correlate:</a:t>
            </a:r>
          </a:p>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 aspetti epidemiologici, clinici e fattori di rischio</a:t>
            </a:r>
            <a:endParaRPr lang="it-IT" dirty="0"/>
          </a:p>
        </p:txBody>
      </p:sp>
      <p:sp>
        <p:nvSpPr>
          <p:cNvPr id="3" name="CasellaDiTesto 2">
            <a:extLst>
              <a:ext uri="{FF2B5EF4-FFF2-40B4-BE49-F238E27FC236}">
                <a16:creationId xmlns:a16="http://schemas.microsoft.com/office/drawing/2014/main" id="{40BCCE72-2873-CE91-6A08-51F2C12FCFD3}"/>
              </a:ext>
            </a:extLst>
          </p:cNvPr>
          <p:cNvSpPr txBox="1"/>
          <p:nvPr/>
        </p:nvSpPr>
        <p:spPr>
          <a:xfrm>
            <a:off x="641182" y="1442444"/>
            <a:ext cx="11166580" cy="4782848"/>
          </a:xfrm>
          <a:prstGeom prst="rect">
            <a:avLst/>
          </a:prstGeom>
          <a:noFill/>
        </p:spPr>
        <p:txBody>
          <a:bodyPr wrap="square">
            <a:spAutoFit/>
          </a:bodyPr>
          <a:lstStyle/>
          <a:p>
            <a:pPr algn="just">
              <a:lnSpc>
                <a:spcPct val="114000"/>
              </a:lnSpc>
              <a:spcAft>
                <a:spcPts val="1200"/>
              </a:spcAft>
            </a:pPr>
            <a:r>
              <a:rPr lang="it-IT" sz="2000" b="1" i="0" u="none" strike="noStrike" baseline="0" dirty="0">
                <a:solidFill>
                  <a:srgbClr val="002E5D"/>
                </a:solidFill>
                <a:latin typeface="Verdana" panose="020B0604030504040204" pitchFamily="34" charset="0"/>
                <a:ea typeface="Verdana" panose="020B0604030504040204" pitchFamily="34" charset="0"/>
              </a:rPr>
              <a:t>Con gli attuali mezzi, per gli autisti del trasporto merci e delle persone su gomma, la «pura» esposizione a vibrazioni non sembra essere il principale fattore di rischio per la genesi di patologie muscolo scheletriche del rachide</a:t>
            </a:r>
          </a:p>
          <a:p>
            <a:pPr algn="just">
              <a:lnSpc>
                <a:spcPct val="114000"/>
              </a:lnSpc>
              <a:spcAft>
                <a:spcPts val="1200"/>
              </a:spcAft>
            </a:pPr>
            <a:r>
              <a:rPr lang="it-IT" sz="2000" b="1" dirty="0">
                <a:solidFill>
                  <a:srgbClr val="C00000"/>
                </a:solidFill>
                <a:latin typeface="Verdana" panose="020B0604030504040204" pitchFamily="34" charset="0"/>
                <a:ea typeface="Verdana" panose="020B0604030504040204" pitchFamily="34" charset="0"/>
              </a:rPr>
              <a:t>F</a:t>
            </a:r>
            <a:r>
              <a:rPr lang="it-IT" sz="2000" b="1" i="0" u="none" strike="noStrike" baseline="0" dirty="0">
                <a:solidFill>
                  <a:srgbClr val="C00000"/>
                </a:solidFill>
                <a:latin typeface="Verdana" panose="020B0604030504040204" pitchFamily="34" charset="0"/>
                <a:ea typeface="Verdana" panose="020B0604030504040204" pitchFamily="34" charset="0"/>
              </a:rPr>
              <a:t>attori di rischio quali le «posture prolungate» sembrano essere i maggiori indiziati</a:t>
            </a:r>
          </a:p>
          <a:p>
            <a:pPr algn="just">
              <a:lnSpc>
                <a:spcPct val="114000"/>
              </a:lnSpc>
              <a:spcAft>
                <a:spcPts val="1200"/>
              </a:spcAft>
            </a:pPr>
            <a:r>
              <a:rPr lang="it-IT" sz="2000" b="1" dirty="0">
                <a:solidFill>
                  <a:srgbClr val="002E5D"/>
                </a:solidFill>
                <a:latin typeface="Verdana" panose="020B0604030504040204" pitchFamily="34" charset="0"/>
                <a:ea typeface="Verdana" panose="020B0604030504040204" pitchFamily="34" charset="0"/>
              </a:rPr>
              <a:t>L</a:t>
            </a:r>
            <a:r>
              <a:rPr lang="it-IT" sz="2000" b="1" i="0" u="none" strike="noStrike" baseline="0" dirty="0">
                <a:solidFill>
                  <a:srgbClr val="002E5D"/>
                </a:solidFill>
                <a:latin typeface="Verdana" panose="020B0604030504040204" pitchFamily="34" charset="0"/>
                <a:ea typeface="Verdana" panose="020B0604030504040204" pitchFamily="34" charset="0"/>
              </a:rPr>
              <a:t>a valutazione del rischio, quindi, deve sempre essere una valutazione </a:t>
            </a:r>
            <a:r>
              <a:rPr lang="it-IT" sz="2000" b="1" i="0" u="none" strike="noStrike" baseline="0" dirty="0">
                <a:solidFill>
                  <a:srgbClr val="C00000"/>
                </a:solidFill>
                <a:latin typeface="Verdana" panose="020B0604030504040204" pitchFamily="34" charset="0"/>
                <a:ea typeface="Verdana" panose="020B0604030504040204" pitchFamily="34" charset="0"/>
              </a:rPr>
              <a:t>«caso per caso» </a:t>
            </a:r>
            <a:r>
              <a:rPr lang="it-IT" sz="2000" b="1" i="0" u="none" strike="noStrike" baseline="0" dirty="0">
                <a:solidFill>
                  <a:srgbClr val="002E5D"/>
                </a:solidFill>
                <a:latin typeface="Verdana" panose="020B0604030504040204" pitchFamily="34" charset="0"/>
                <a:ea typeface="Verdana" panose="020B0604030504040204" pitchFamily="34" charset="0"/>
              </a:rPr>
              <a:t>e deve comprendere una valutazione di tutti i possibili fattori che agiscono in sinergia (tipologia del percorso, accidentalità, anni di lavoro, </a:t>
            </a:r>
            <a:r>
              <a:rPr lang="it-IT" sz="2000" b="1" i="0" u="none" strike="noStrike" baseline="0" dirty="0" err="1">
                <a:solidFill>
                  <a:srgbClr val="002E5D"/>
                </a:solidFill>
                <a:latin typeface="Verdana" panose="020B0604030504040204" pitchFamily="34" charset="0"/>
                <a:ea typeface="Verdana" panose="020B0604030504040204" pitchFamily="34" charset="0"/>
              </a:rPr>
              <a:t>ecc</a:t>
            </a:r>
            <a:r>
              <a:rPr lang="it-IT" sz="2000" b="1" i="0" u="none" strike="noStrike" baseline="0" dirty="0">
                <a:solidFill>
                  <a:srgbClr val="002E5D"/>
                </a:solidFill>
                <a:latin typeface="Verdana" panose="020B0604030504040204" pitchFamily="34" charset="0"/>
                <a:ea typeface="Verdana" panose="020B0604030504040204" pitchFamily="34" charset="0"/>
              </a:rPr>
              <a:t>…) e d</a:t>
            </a:r>
            <a:r>
              <a:rPr lang="it-IT" sz="2000" b="1" dirty="0">
                <a:solidFill>
                  <a:srgbClr val="002E5D"/>
                </a:solidFill>
                <a:latin typeface="Verdana" panose="020B0604030504040204" pitchFamily="34" charset="0"/>
                <a:ea typeface="Verdana" panose="020B0604030504040204" pitchFamily="34" charset="0"/>
              </a:rPr>
              <a:t>eve tenere in considerazione, inoltre, la </a:t>
            </a:r>
            <a:r>
              <a:rPr lang="it-IT" sz="2000" b="1" dirty="0">
                <a:solidFill>
                  <a:srgbClr val="C00000"/>
                </a:solidFill>
                <a:latin typeface="Verdana" panose="020B0604030504040204" pitchFamily="34" charset="0"/>
                <a:ea typeface="Verdana" panose="020B0604030504040204" pitchFamily="34" charset="0"/>
              </a:rPr>
              <a:t>suscettibilità individuale</a:t>
            </a:r>
            <a:r>
              <a:rPr lang="it-IT" sz="2000" b="1" dirty="0">
                <a:solidFill>
                  <a:srgbClr val="002E5D"/>
                </a:solidFill>
                <a:latin typeface="Verdana" panose="020B0604030504040204" pitchFamily="34" charset="0"/>
                <a:ea typeface="Verdana" panose="020B0604030504040204" pitchFamily="34" charset="0"/>
              </a:rPr>
              <a:t>, rappresentata dalla presenza  di patologie e stili di vita extralavorativi.</a:t>
            </a:r>
          </a:p>
          <a:p>
            <a:pPr algn="l"/>
            <a:endParaRPr lang="it-IT" sz="2400" b="1" i="0" u="none" strike="noStrike" baseline="0" dirty="0">
              <a:solidFill>
                <a:srgbClr val="FF0000"/>
              </a:solidFill>
              <a:latin typeface="Verdana" panose="020B0604030504040204" pitchFamily="34" charset="0"/>
              <a:ea typeface="Verdana" panose="020B0604030504040204" pitchFamily="34" charset="0"/>
            </a:endParaRPr>
          </a:p>
        </p:txBody>
      </p:sp>
      <p:sp>
        <p:nvSpPr>
          <p:cNvPr id="9" name="CasellaDiTesto 8">
            <a:extLst>
              <a:ext uri="{FF2B5EF4-FFF2-40B4-BE49-F238E27FC236}">
                <a16:creationId xmlns:a16="http://schemas.microsoft.com/office/drawing/2014/main" id="{984AF3A7-9026-7EA3-BFCD-34E8CDFCD050}"/>
              </a:ext>
            </a:extLst>
          </p:cNvPr>
          <p:cNvSpPr txBox="1"/>
          <p:nvPr/>
        </p:nvSpPr>
        <p:spPr>
          <a:xfrm>
            <a:off x="4258660" y="518816"/>
            <a:ext cx="3089307" cy="523220"/>
          </a:xfrm>
          <a:prstGeom prst="rect">
            <a:avLst/>
          </a:prstGeom>
          <a:noFill/>
        </p:spPr>
        <p:txBody>
          <a:bodyPr wrap="none" rtlCol="0">
            <a:spAutoFit/>
          </a:bodyPr>
          <a:lstStyle/>
          <a:p>
            <a:pPr algn="ctr"/>
            <a:r>
              <a:rPr lang="it-IT" sz="2800" b="1" dirty="0">
                <a:solidFill>
                  <a:srgbClr val="C00000"/>
                </a:solidFill>
                <a:latin typeface="Verdana" panose="020B0604030504040204" pitchFamily="34" charset="0"/>
                <a:ea typeface="Verdana" panose="020B0604030504040204" pitchFamily="34" charset="0"/>
              </a:rPr>
              <a:t>CONCLUSIONI</a:t>
            </a:r>
          </a:p>
        </p:txBody>
      </p:sp>
    </p:spTree>
    <p:extLst>
      <p:ext uri="{BB962C8B-B14F-4D97-AF65-F5344CB8AC3E}">
        <p14:creationId xmlns:p14="http://schemas.microsoft.com/office/powerpoint/2010/main" val="1174281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11385396" y="6562607"/>
            <a:ext cx="356466" cy="254857"/>
          </a:xfrm>
        </p:spPr>
        <p:txBody>
          <a:bodyPr/>
          <a:lstStyle/>
          <a:p>
            <a:r>
              <a:rPr lang="it-IT" b="1" dirty="0"/>
              <a:t>39</a:t>
            </a:r>
          </a:p>
        </p:txBody>
      </p:sp>
      <p:sp>
        <p:nvSpPr>
          <p:cNvPr id="7" name="Segnaposto testo 6"/>
          <p:cNvSpPr>
            <a:spLocks noGrp="1"/>
          </p:cNvSpPr>
          <p:nvPr>
            <p:ph type="body" sz="quarter" idx="14"/>
          </p:nvPr>
        </p:nvSpPr>
        <p:spPr>
          <a:xfrm>
            <a:off x="7108383" y="6387299"/>
            <a:ext cx="4151765" cy="213495"/>
          </a:xfrm>
        </p:spPr>
        <p:txBody>
          <a:bodyPr/>
          <a:lstStyle/>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La mansione di “autista” e le patologie lavoro-correlate:</a:t>
            </a:r>
          </a:p>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 aspetti epidemiologici, clinici e fattori di rischio</a:t>
            </a:r>
            <a:endParaRPr lang="it-IT" dirty="0"/>
          </a:p>
        </p:txBody>
      </p:sp>
      <p:sp>
        <p:nvSpPr>
          <p:cNvPr id="2" name="CasellaDiTesto 1">
            <a:extLst>
              <a:ext uri="{FF2B5EF4-FFF2-40B4-BE49-F238E27FC236}">
                <a16:creationId xmlns:a16="http://schemas.microsoft.com/office/drawing/2014/main" id="{BF85ADEF-96E2-93B5-795A-B463E098613B}"/>
              </a:ext>
            </a:extLst>
          </p:cNvPr>
          <p:cNvSpPr txBox="1"/>
          <p:nvPr/>
        </p:nvSpPr>
        <p:spPr>
          <a:xfrm>
            <a:off x="847788" y="278399"/>
            <a:ext cx="3657599" cy="461665"/>
          </a:xfrm>
          <a:prstGeom prst="rect">
            <a:avLst/>
          </a:prstGeom>
          <a:noFill/>
        </p:spPr>
        <p:txBody>
          <a:bodyPr wrap="square" rtlCol="0">
            <a:spAutoFit/>
          </a:bodyPr>
          <a:lstStyle/>
          <a:p>
            <a:r>
              <a:rPr lang="it-IT" sz="2400" b="1" dirty="0">
                <a:solidFill>
                  <a:srgbClr val="002E5D"/>
                </a:solidFill>
                <a:latin typeface="Verdana" panose="020B0604030504040204" pitchFamily="34" charset="0"/>
                <a:ea typeface="Verdana" panose="020B0604030504040204" pitchFamily="34" charset="0"/>
              </a:rPr>
              <a:t>PERTANTO……………</a:t>
            </a:r>
          </a:p>
        </p:txBody>
      </p:sp>
      <p:sp>
        <p:nvSpPr>
          <p:cNvPr id="3" name="CasellaDiTesto 2">
            <a:extLst>
              <a:ext uri="{FF2B5EF4-FFF2-40B4-BE49-F238E27FC236}">
                <a16:creationId xmlns:a16="http://schemas.microsoft.com/office/drawing/2014/main" id="{E9331F2A-3DE0-4211-45B5-3DC5ADF1967F}"/>
              </a:ext>
            </a:extLst>
          </p:cNvPr>
          <p:cNvSpPr txBox="1"/>
          <p:nvPr/>
        </p:nvSpPr>
        <p:spPr>
          <a:xfrm>
            <a:off x="290670" y="901186"/>
            <a:ext cx="11760032" cy="2162964"/>
          </a:xfrm>
          <a:prstGeom prst="rect">
            <a:avLst/>
          </a:prstGeom>
          <a:noFill/>
        </p:spPr>
        <p:txBody>
          <a:bodyPr wrap="square" rtlCol="0">
            <a:spAutoFit/>
          </a:bodyPr>
          <a:lstStyle/>
          <a:p>
            <a:pPr algn="just">
              <a:lnSpc>
                <a:spcPct val="114000"/>
              </a:lnSpc>
            </a:pPr>
            <a:r>
              <a:rPr lang="it-IT" sz="2000" b="1" dirty="0">
                <a:solidFill>
                  <a:srgbClr val="002E5D"/>
                </a:solidFill>
                <a:latin typeface="Verdana" panose="020B0604030504040204" pitchFamily="34" charset="0"/>
                <a:ea typeface="Verdana" panose="020B0604030504040204" pitchFamily="34" charset="0"/>
              </a:rPr>
              <a:t>Si è passati dalla «classica» malattia professionale, alla </a:t>
            </a:r>
            <a:r>
              <a:rPr lang="it-IT" sz="2000" b="1" dirty="0">
                <a:solidFill>
                  <a:srgbClr val="C00000"/>
                </a:solidFill>
                <a:latin typeface="Verdana" panose="020B0604030504040204" pitchFamily="34" charset="0"/>
                <a:ea typeface="Verdana" panose="020B0604030504040204" pitchFamily="34" charset="0"/>
              </a:rPr>
              <a:t>patologia lavoro-correlata multifattoriale</a:t>
            </a:r>
            <a:r>
              <a:rPr lang="it-IT" sz="2000" b="1" dirty="0">
                <a:solidFill>
                  <a:srgbClr val="002E5D"/>
                </a:solidFill>
                <a:latin typeface="Verdana" panose="020B0604030504040204" pitchFamily="34" charset="0"/>
                <a:ea typeface="Verdana" panose="020B0604030504040204" pitchFamily="34" charset="0"/>
              </a:rPr>
              <a:t>, dove l’attività lavorativa deve sempre essere considerata nella sua interezza (ovvero devono sempre essere valutati tutti i fattori di rischio) e il suo ruolo causale/concausale, per l’«equivalenza delle cause», potrà agire in sinergia con le cause di natura extralavorativa, che configurano la suscettibilità individuale del lavoratore</a:t>
            </a:r>
          </a:p>
        </p:txBody>
      </p:sp>
      <p:sp>
        <p:nvSpPr>
          <p:cNvPr id="4" name="Rectangle 8">
            <a:extLst>
              <a:ext uri="{FF2B5EF4-FFF2-40B4-BE49-F238E27FC236}">
                <a16:creationId xmlns:a16="http://schemas.microsoft.com/office/drawing/2014/main" id="{45026E1C-EF80-3674-8404-66EBA28BBD07}"/>
              </a:ext>
            </a:extLst>
          </p:cNvPr>
          <p:cNvSpPr>
            <a:spLocks noChangeArrowheads="1"/>
          </p:cNvSpPr>
          <p:nvPr/>
        </p:nvSpPr>
        <p:spPr bwMode="auto">
          <a:xfrm>
            <a:off x="2014348" y="3125611"/>
            <a:ext cx="693420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a:solidFill>
                  <a:schemeClr val="tx2"/>
                </a:solidFill>
                <a:effectLst>
                  <a:outerShdw blurRad="38100" dist="38100" dir="2700000" algn="tl">
                    <a:srgbClr val="FFFFFF"/>
                  </a:outerShdw>
                </a:effectLst>
                <a:latin typeface="Arial" panose="020B0604020202020204" pitchFamily="34" charset="0"/>
              </a:defRPr>
            </a:lvl1pPr>
            <a:lvl2pPr algn="ctr">
              <a:defRPr sz="4400">
                <a:solidFill>
                  <a:schemeClr val="tx2"/>
                </a:solidFill>
                <a:effectLst>
                  <a:outerShdw blurRad="38100" dist="38100" dir="2700000" algn="tl">
                    <a:srgbClr val="FFFFFF"/>
                  </a:outerShdw>
                </a:effectLst>
                <a:latin typeface="Arial" panose="020B0604020202020204" pitchFamily="34" charset="0"/>
              </a:defRPr>
            </a:lvl2pPr>
            <a:lvl3pPr algn="ctr">
              <a:defRPr sz="4400">
                <a:solidFill>
                  <a:schemeClr val="tx2"/>
                </a:solidFill>
                <a:effectLst>
                  <a:outerShdw blurRad="38100" dist="38100" dir="2700000" algn="tl">
                    <a:srgbClr val="FFFFFF"/>
                  </a:outerShdw>
                </a:effectLst>
                <a:latin typeface="Arial" panose="020B0604020202020204" pitchFamily="34" charset="0"/>
              </a:defRPr>
            </a:lvl3pPr>
            <a:lvl4pPr algn="ctr">
              <a:defRPr sz="4400">
                <a:solidFill>
                  <a:schemeClr val="tx2"/>
                </a:solidFill>
                <a:effectLst>
                  <a:outerShdw blurRad="38100" dist="38100" dir="2700000" algn="tl">
                    <a:srgbClr val="FFFFFF"/>
                  </a:outerShdw>
                </a:effectLst>
                <a:latin typeface="Arial" panose="020B0604020202020204" pitchFamily="34" charset="0"/>
              </a:defRPr>
            </a:lvl4pPr>
            <a:lvl5pPr algn="ctr">
              <a:defRPr sz="4400">
                <a:solidFill>
                  <a:schemeClr val="tx2"/>
                </a:solidFill>
                <a:effectLst>
                  <a:outerShdw blurRad="38100" dist="38100" dir="2700000" algn="tl">
                    <a:srgbClr val="FFFFFF"/>
                  </a:outerShdw>
                </a:effectLst>
                <a:latin typeface="Arial" panose="020B0604020202020204" pitchFamily="34" charset="0"/>
              </a:defRPr>
            </a:lvl5pPr>
            <a:lvl6pPr marL="457200" algn="ctr"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6pPr>
            <a:lvl7pPr marL="914400" algn="ctr"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7pPr>
            <a:lvl8pPr marL="1371600" algn="ctr"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8pPr>
            <a:lvl9pPr marL="1828800" algn="ctr"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9pPr>
          </a:lstStyle>
          <a:p>
            <a:pPr>
              <a:lnSpc>
                <a:spcPct val="80000"/>
              </a:lnSpc>
            </a:pPr>
            <a:r>
              <a:rPr lang="it-IT" altLang="it-IT" sz="2400" b="1" u="sng" dirty="0">
                <a:solidFill>
                  <a:srgbClr val="CC3300"/>
                </a:solidFill>
                <a:effectLst/>
                <a:latin typeface="Verdana" panose="020B0604030504040204" pitchFamily="34" charset="0"/>
                <a:ea typeface="Verdana" panose="020B0604030504040204" pitchFamily="34" charset="0"/>
              </a:rPr>
              <a:t>NESSO CAUSALE in MP </a:t>
            </a:r>
            <a:r>
              <a:rPr lang="it-IT" altLang="it-IT" sz="2400" b="1" u="sng" dirty="0" err="1">
                <a:solidFill>
                  <a:srgbClr val="CC3300"/>
                </a:solidFill>
                <a:effectLst/>
                <a:latin typeface="Verdana" panose="020B0604030504040204" pitchFamily="34" charset="0"/>
                <a:ea typeface="Verdana" panose="020B0604030504040204" pitchFamily="34" charset="0"/>
              </a:rPr>
              <a:t>plurifattoriali</a:t>
            </a:r>
            <a:endParaRPr lang="it-IT" altLang="it-IT" sz="2400" b="1" u="sng" dirty="0">
              <a:solidFill>
                <a:srgbClr val="CC3300"/>
              </a:solidFill>
              <a:effectLst/>
              <a:latin typeface="Verdana" panose="020B0604030504040204" pitchFamily="34" charset="0"/>
              <a:ea typeface="Verdana" panose="020B0604030504040204" pitchFamily="34" charset="0"/>
            </a:endParaRPr>
          </a:p>
        </p:txBody>
      </p:sp>
      <p:sp>
        <p:nvSpPr>
          <p:cNvPr id="6" name="Text Box 7">
            <a:extLst>
              <a:ext uri="{FF2B5EF4-FFF2-40B4-BE49-F238E27FC236}">
                <a16:creationId xmlns:a16="http://schemas.microsoft.com/office/drawing/2014/main" id="{383E261A-F0E8-D2C0-1D70-BF76D02F4902}"/>
              </a:ext>
            </a:extLst>
          </p:cNvPr>
          <p:cNvSpPr txBox="1">
            <a:spLocks noChangeArrowheads="1"/>
          </p:cNvSpPr>
          <p:nvPr/>
        </p:nvSpPr>
        <p:spPr bwMode="auto">
          <a:xfrm>
            <a:off x="1888468" y="3483051"/>
            <a:ext cx="537828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it-IT" altLang="it-IT" sz="1600" b="1" dirty="0">
                <a:solidFill>
                  <a:schemeClr val="accent1">
                    <a:lumMod val="75000"/>
                  </a:schemeClr>
                </a:solidFill>
                <a:latin typeface="Verdana" panose="020B0604030504040204" pitchFamily="34" charset="0"/>
                <a:ea typeface="Verdana" panose="020B0604030504040204" pitchFamily="34" charset="0"/>
              </a:rPr>
              <a:t>Lettera D.G. del 16/2/ 2006 (DCP, SMG, AG):</a:t>
            </a:r>
          </a:p>
        </p:txBody>
      </p:sp>
      <p:sp>
        <p:nvSpPr>
          <p:cNvPr id="9" name="Text Box 31">
            <a:extLst>
              <a:ext uri="{FF2B5EF4-FFF2-40B4-BE49-F238E27FC236}">
                <a16:creationId xmlns:a16="http://schemas.microsoft.com/office/drawing/2014/main" id="{DCB891FF-6846-4FA6-9A39-11EB33A79279}"/>
              </a:ext>
            </a:extLst>
          </p:cNvPr>
          <p:cNvSpPr txBox="1">
            <a:spLocks noChangeArrowheads="1"/>
          </p:cNvSpPr>
          <p:nvPr/>
        </p:nvSpPr>
        <p:spPr bwMode="auto">
          <a:xfrm>
            <a:off x="7202078" y="3451271"/>
            <a:ext cx="26228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000" b="1" dirty="0">
                <a:solidFill>
                  <a:srgbClr val="CC3300"/>
                </a:solidFill>
                <a:effectLst>
                  <a:outerShdw blurRad="38100" dist="38100" dir="2700000" algn="tl">
                    <a:srgbClr val="FFFFFF"/>
                  </a:outerShdw>
                </a:effectLst>
                <a:latin typeface="Verdana" panose="020B0604030504040204" pitchFamily="34" charset="0"/>
                <a:ea typeface="Verdana" panose="020B0604030504040204" pitchFamily="34" charset="0"/>
              </a:rPr>
              <a:t>Linee orientative</a:t>
            </a:r>
          </a:p>
        </p:txBody>
      </p:sp>
      <p:graphicFrame>
        <p:nvGraphicFramePr>
          <p:cNvPr id="10" name="Group 9">
            <a:extLst>
              <a:ext uri="{FF2B5EF4-FFF2-40B4-BE49-F238E27FC236}">
                <a16:creationId xmlns:a16="http://schemas.microsoft.com/office/drawing/2014/main" id="{B6F4DDF9-7CCB-5385-820C-ED747422998C}"/>
              </a:ext>
            </a:extLst>
          </p:cNvPr>
          <p:cNvGraphicFramePr>
            <a:graphicFrameLocks/>
          </p:cNvGraphicFramePr>
          <p:nvPr>
            <p:extLst>
              <p:ext uri="{D42A27DB-BD31-4B8C-83A1-F6EECF244321}">
                <p14:modId xmlns:p14="http://schemas.microsoft.com/office/powerpoint/2010/main" val="3829887545"/>
              </p:ext>
            </p:extLst>
          </p:nvPr>
        </p:nvGraphicFramePr>
        <p:xfrm>
          <a:off x="1954537" y="3870611"/>
          <a:ext cx="7813193" cy="2274905"/>
        </p:xfrm>
        <a:graphic>
          <a:graphicData uri="http://schemas.openxmlformats.org/drawingml/2006/table">
            <a:tbl>
              <a:tblPr/>
              <a:tblGrid>
                <a:gridCol w="2902077">
                  <a:extLst>
                    <a:ext uri="{9D8B030D-6E8A-4147-A177-3AD203B41FA5}">
                      <a16:colId xmlns:a16="http://schemas.microsoft.com/office/drawing/2014/main" val="3629288390"/>
                    </a:ext>
                  </a:extLst>
                </a:gridCol>
                <a:gridCol w="3560710">
                  <a:extLst>
                    <a:ext uri="{9D8B030D-6E8A-4147-A177-3AD203B41FA5}">
                      <a16:colId xmlns:a16="http://schemas.microsoft.com/office/drawing/2014/main" val="1505790433"/>
                    </a:ext>
                  </a:extLst>
                </a:gridCol>
                <a:gridCol w="1350406">
                  <a:extLst>
                    <a:ext uri="{9D8B030D-6E8A-4147-A177-3AD203B41FA5}">
                      <a16:colId xmlns:a16="http://schemas.microsoft.com/office/drawing/2014/main" val="1780664975"/>
                    </a:ext>
                  </a:extLst>
                </a:gridCol>
              </a:tblGrid>
              <a:tr h="738753">
                <a:tc>
                  <a:txBody>
                    <a:bodyPr/>
                    <a:lstStyle>
                      <a:lvl1pPr>
                        <a:spcBef>
                          <a:spcPct val="20000"/>
                        </a:spcBef>
                        <a:buClr>
                          <a:schemeClr val="hlink"/>
                        </a:buClr>
                        <a:buSzPct val="75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75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buSzPct val="75000"/>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
                          <a:schemeClr val="hlink"/>
                        </a:buClr>
                        <a:buSzPct val="75000"/>
                        <a:buFont typeface="Wingdings" panose="05000000000000000000" pitchFamily="2" charset="2"/>
                        <a:buNone/>
                        <a:tabLst/>
                      </a:pPr>
                      <a:r>
                        <a:rPr kumimoji="0" lang="it-IT" altLang="it-IT" sz="2000" b="1" i="0" u="none" strike="noStrike" cap="none" normalizeH="0" baseline="0" dirty="0">
                          <a:ln>
                            <a:noFill/>
                          </a:ln>
                          <a:solidFill>
                            <a:srgbClr val="CC3300"/>
                          </a:solidFill>
                          <a:effectLst/>
                          <a:latin typeface="Verdana" panose="020B0604030504040204" pitchFamily="34" charset="0"/>
                          <a:ea typeface="Verdana" panose="020B0604030504040204" pitchFamily="34" charset="0"/>
                        </a:rPr>
                        <a:t>Fattori lavorativi</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lvl1pPr>
                        <a:spcBef>
                          <a:spcPct val="20000"/>
                        </a:spcBef>
                        <a:buClr>
                          <a:schemeClr val="hlink"/>
                        </a:buClr>
                        <a:buSzPct val="75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75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buSzPct val="75000"/>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tabLst/>
                      </a:pPr>
                      <a:r>
                        <a:rPr kumimoji="0" lang="it-IT" altLang="it-IT" sz="2000" b="1" i="0" u="none" strike="noStrike" cap="none" normalizeH="0" baseline="0" dirty="0">
                          <a:ln>
                            <a:noFill/>
                          </a:ln>
                          <a:solidFill>
                            <a:srgbClr val="CC3300"/>
                          </a:solidFill>
                          <a:effectLst/>
                          <a:latin typeface="Verdana" panose="020B0604030504040204" pitchFamily="34" charset="0"/>
                          <a:ea typeface="Verdana" panose="020B0604030504040204" pitchFamily="34" charset="0"/>
                        </a:rPr>
                        <a:t>Fattori extra lavorativi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lvl1pPr>
                        <a:spcBef>
                          <a:spcPct val="20000"/>
                        </a:spcBef>
                        <a:buClr>
                          <a:schemeClr val="hlink"/>
                        </a:buClr>
                        <a:buSzPct val="75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75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buSzPct val="75000"/>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tabLst/>
                      </a:pPr>
                      <a:r>
                        <a:rPr kumimoji="0" lang="it-IT" altLang="it-IT" sz="2000" b="1" i="0" u="none" strike="noStrike" cap="none" normalizeH="0" baseline="0" dirty="0">
                          <a:ln>
                            <a:noFill/>
                          </a:ln>
                          <a:solidFill>
                            <a:srgbClr val="CC3300"/>
                          </a:solidFill>
                          <a:effectLst/>
                          <a:latin typeface="Verdana" panose="020B0604030504040204" pitchFamily="34" charset="0"/>
                          <a:ea typeface="Verdana" panose="020B0604030504040204" pitchFamily="34" charset="0"/>
                        </a:rPr>
                        <a:t>NESSO</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extLst>
                  <a:ext uri="{0D108BD9-81ED-4DB2-BD59-A6C34878D82A}">
                    <a16:rowId xmlns:a16="http://schemas.microsoft.com/office/drawing/2014/main" val="160700489"/>
                  </a:ext>
                </a:extLst>
              </a:tr>
              <a:tr h="417556">
                <a:tc>
                  <a:txBody>
                    <a:bodyPr/>
                    <a:lstStyle>
                      <a:lvl1pPr>
                        <a:spcBef>
                          <a:spcPct val="20000"/>
                        </a:spcBef>
                        <a:buClr>
                          <a:schemeClr val="hlink"/>
                        </a:buClr>
                        <a:buSzPct val="75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75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buSzPct val="75000"/>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tabLst/>
                      </a:pPr>
                      <a:r>
                        <a:rPr kumimoji="0" lang="it-IT" altLang="it-IT" sz="2000" b="1" i="0" u="none" strike="noStrike" cap="none" normalizeH="0" baseline="0" dirty="0">
                          <a:ln>
                            <a:noFill/>
                          </a:ln>
                          <a:solidFill>
                            <a:schemeClr val="hlink"/>
                          </a:solidFill>
                          <a:effectLst/>
                          <a:latin typeface="Verdana" panose="020B0604030504040204" pitchFamily="34" charset="0"/>
                          <a:ea typeface="Verdana" panose="020B0604030504040204" pitchFamily="34" charset="0"/>
                        </a:rPr>
                        <a:t>Efficaci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a:spcBef>
                          <a:spcPct val="20000"/>
                        </a:spcBef>
                        <a:buClr>
                          <a:schemeClr val="hlink"/>
                        </a:buClr>
                        <a:buSzPct val="75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75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buSzPct val="75000"/>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tabLst/>
                      </a:pPr>
                      <a:endParaRPr kumimoji="0" lang="it-IT" altLang="it-IT" sz="2000" b="1" i="0" u="none" strike="noStrike" cap="none" normalizeH="0" baseline="0">
                        <a:ln>
                          <a:noFill/>
                        </a:ln>
                        <a:solidFill>
                          <a:schemeClr val="hlink"/>
                        </a:solidFill>
                        <a:effectLst/>
                        <a:latin typeface="Verdana" panose="020B0604030504040204" pitchFamily="34" charset="0"/>
                        <a:ea typeface="Verdan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a:spcBef>
                          <a:spcPct val="20000"/>
                        </a:spcBef>
                        <a:buClr>
                          <a:schemeClr val="hlink"/>
                        </a:buClr>
                        <a:buSzPct val="75000"/>
                        <a:buFont typeface="Wingdings" panose="05000000000000000000" pitchFamily="2" charset="2"/>
                        <a:defRPr sz="2800">
                          <a:solidFill>
                            <a:schemeClr val="tx1"/>
                          </a:solidFill>
                          <a:effectLst>
                            <a:outerShdw blurRad="38100" dist="38100" dir="2700000" algn="tl">
                              <a:srgbClr val="010199"/>
                            </a:outerShdw>
                          </a:effectLst>
                          <a:latin typeface="Arial" panose="020B0604020202020204" pitchFamily="34" charset="0"/>
                        </a:defRPr>
                      </a:lvl1pPr>
                      <a:lvl2pPr>
                        <a:spcBef>
                          <a:spcPct val="20000"/>
                        </a:spcBef>
                        <a:buClr>
                          <a:schemeClr val="tx2"/>
                        </a:buClr>
                        <a:buSzPct val="75000"/>
                        <a:buFont typeface="Wingdings" panose="05000000000000000000" pitchFamily="2" charset="2"/>
                        <a:defRPr sz="2400">
                          <a:solidFill>
                            <a:schemeClr val="tx1"/>
                          </a:solidFill>
                          <a:effectLst>
                            <a:outerShdw blurRad="38100" dist="38100" dir="2700000" algn="tl">
                              <a:srgbClr val="010199"/>
                            </a:outerShdw>
                          </a:effectLst>
                          <a:latin typeface="Arial" panose="020B0604020202020204" pitchFamily="34" charset="0"/>
                        </a:defRPr>
                      </a:lvl2pPr>
                      <a:lvl3pPr>
                        <a:spcBef>
                          <a:spcPct val="20000"/>
                        </a:spcBef>
                        <a:buClr>
                          <a:schemeClr val="accent2"/>
                        </a:buClr>
                        <a:buSzPct val="75000"/>
                        <a:buFont typeface="Wingdings" panose="05000000000000000000" pitchFamily="2" charset="2"/>
                        <a:defRPr sz="2000">
                          <a:solidFill>
                            <a:schemeClr val="tx1"/>
                          </a:solidFill>
                          <a:effectLst>
                            <a:outerShdw blurRad="38100" dist="38100" dir="2700000" algn="tl">
                              <a:srgbClr val="010199"/>
                            </a:outerShdw>
                          </a:effectLst>
                          <a:latin typeface="Arial" panose="020B0604020202020204" pitchFamily="34" charset="0"/>
                        </a:defRPr>
                      </a:lvl3pPr>
                      <a:lvl4pPr>
                        <a:spcBef>
                          <a:spcPct val="20000"/>
                        </a:spcBef>
                        <a:buClr>
                          <a:schemeClr val="folHlink"/>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4pPr>
                      <a:lvl5pPr>
                        <a:spcBef>
                          <a:spcPct val="20000"/>
                        </a:spcBef>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5pPr>
                      <a:lvl6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6pPr>
                      <a:lvl7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7pPr>
                      <a:lvl8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8pPr>
                      <a:lvl9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tabLst/>
                      </a:pPr>
                      <a:r>
                        <a:rPr kumimoji="0" lang="it-IT" altLang="it-IT" sz="2000" b="1" i="0" u="none" strike="noStrike" cap="none" normalizeH="0" baseline="0" dirty="0">
                          <a:ln>
                            <a:noFill/>
                          </a:ln>
                          <a:solidFill>
                            <a:srgbClr val="CCFF66"/>
                          </a:solidFill>
                          <a:effectLst/>
                          <a:latin typeface="Verdana" panose="020B0604030504040204" pitchFamily="34" charset="0"/>
                          <a:ea typeface="Verdana" panose="020B0604030504040204" pitchFamily="34" charset="0"/>
                        </a:rPr>
                        <a:t>SI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2355523362"/>
                  </a:ext>
                </a:extLst>
              </a:tr>
              <a:tr h="417556">
                <a:tc>
                  <a:txBody>
                    <a:bodyPr/>
                    <a:lstStyle>
                      <a:lvl1pPr>
                        <a:spcBef>
                          <a:spcPct val="20000"/>
                        </a:spcBef>
                        <a:buClr>
                          <a:schemeClr val="hlink"/>
                        </a:buClr>
                        <a:buSzPct val="75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75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buSzPct val="75000"/>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tabLst/>
                      </a:pPr>
                      <a:r>
                        <a:rPr kumimoji="0" lang="it-IT" altLang="it-IT" sz="2000" b="1" i="0" u="none" strike="noStrike" cap="none" normalizeH="0" baseline="0" dirty="0">
                          <a:ln>
                            <a:noFill/>
                          </a:ln>
                          <a:solidFill>
                            <a:schemeClr val="hlink"/>
                          </a:solidFill>
                          <a:effectLst/>
                          <a:latin typeface="Verdana" panose="020B0604030504040204" pitchFamily="34" charset="0"/>
                          <a:ea typeface="Verdana" panose="020B0604030504040204" pitchFamily="34" charset="0"/>
                        </a:rPr>
                        <a:t>Inefficaci ma concorrenti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a:spcBef>
                          <a:spcPct val="20000"/>
                        </a:spcBef>
                        <a:buClr>
                          <a:schemeClr val="hlink"/>
                        </a:buClr>
                        <a:buSzPct val="75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75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buSzPct val="75000"/>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tabLst/>
                      </a:pPr>
                      <a:r>
                        <a:rPr kumimoji="0" lang="it-IT" altLang="it-IT" sz="2000" b="1" i="0" u="none" strike="noStrike" cap="none" normalizeH="0" baseline="0" dirty="0">
                          <a:ln>
                            <a:noFill/>
                          </a:ln>
                          <a:solidFill>
                            <a:schemeClr val="hlink"/>
                          </a:solidFill>
                          <a:effectLst/>
                          <a:latin typeface="Verdana" panose="020B0604030504040204" pitchFamily="34" charset="0"/>
                          <a:ea typeface="Verdana" panose="020B0604030504040204" pitchFamily="34" charset="0"/>
                        </a:rPr>
                        <a:t>Inefficaci ma concorrenti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a:spcBef>
                          <a:spcPct val="20000"/>
                        </a:spcBef>
                        <a:buClr>
                          <a:schemeClr val="hlink"/>
                        </a:buClr>
                        <a:buSzPct val="75000"/>
                        <a:buFont typeface="Wingdings" panose="05000000000000000000" pitchFamily="2" charset="2"/>
                        <a:defRPr sz="2800">
                          <a:solidFill>
                            <a:schemeClr val="tx1"/>
                          </a:solidFill>
                          <a:effectLst>
                            <a:outerShdw blurRad="38100" dist="38100" dir="2700000" algn="tl">
                              <a:srgbClr val="010199"/>
                            </a:outerShdw>
                          </a:effectLst>
                          <a:latin typeface="Arial" panose="020B0604020202020204" pitchFamily="34" charset="0"/>
                        </a:defRPr>
                      </a:lvl1pPr>
                      <a:lvl2pPr>
                        <a:spcBef>
                          <a:spcPct val="20000"/>
                        </a:spcBef>
                        <a:buClr>
                          <a:schemeClr val="tx2"/>
                        </a:buClr>
                        <a:buSzPct val="75000"/>
                        <a:buFont typeface="Wingdings" panose="05000000000000000000" pitchFamily="2" charset="2"/>
                        <a:defRPr sz="2400">
                          <a:solidFill>
                            <a:schemeClr val="tx1"/>
                          </a:solidFill>
                          <a:effectLst>
                            <a:outerShdw blurRad="38100" dist="38100" dir="2700000" algn="tl">
                              <a:srgbClr val="010199"/>
                            </a:outerShdw>
                          </a:effectLst>
                          <a:latin typeface="Arial" panose="020B0604020202020204" pitchFamily="34" charset="0"/>
                        </a:defRPr>
                      </a:lvl2pPr>
                      <a:lvl3pPr>
                        <a:spcBef>
                          <a:spcPct val="20000"/>
                        </a:spcBef>
                        <a:buClr>
                          <a:schemeClr val="accent2"/>
                        </a:buClr>
                        <a:buSzPct val="75000"/>
                        <a:buFont typeface="Wingdings" panose="05000000000000000000" pitchFamily="2" charset="2"/>
                        <a:defRPr sz="2000">
                          <a:solidFill>
                            <a:schemeClr val="tx1"/>
                          </a:solidFill>
                          <a:effectLst>
                            <a:outerShdw blurRad="38100" dist="38100" dir="2700000" algn="tl">
                              <a:srgbClr val="010199"/>
                            </a:outerShdw>
                          </a:effectLst>
                          <a:latin typeface="Arial" panose="020B0604020202020204" pitchFamily="34" charset="0"/>
                        </a:defRPr>
                      </a:lvl3pPr>
                      <a:lvl4pPr>
                        <a:spcBef>
                          <a:spcPct val="20000"/>
                        </a:spcBef>
                        <a:buClr>
                          <a:schemeClr val="folHlink"/>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4pPr>
                      <a:lvl5pPr>
                        <a:spcBef>
                          <a:spcPct val="20000"/>
                        </a:spcBef>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5pPr>
                      <a:lvl6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6pPr>
                      <a:lvl7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7pPr>
                      <a:lvl8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8pPr>
                      <a:lvl9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tabLst/>
                      </a:pPr>
                      <a:r>
                        <a:rPr kumimoji="0" lang="it-IT" altLang="it-IT" sz="2000" b="1" i="0" u="none" strike="noStrike" cap="none" normalizeH="0" baseline="0" dirty="0">
                          <a:ln>
                            <a:noFill/>
                          </a:ln>
                          <a:solidFill>
                            <a:srgbClr val="CCFF66"/>
                          </a:solidFill>
                          <a:effectLst/>
                          <a:latin typeface="Verdana" panose="020B0604030504040204" pitchFamily="34" charset="0"/>
                          <a:ea typeface="Verdana" panose="020B0604030504040204" pitchFamily="34" charset="0"/>
                        </a:rPr>
                        <a:t>SI</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816339523"/>
                  </a:ext>
                </a:extLst>
              </a:tr>
              <a:tr h="417556">
                <a:tc>
                  <a:txBody>
                    <a:bodyPr/>
                    <a:lstStyle>
                      <a:lvl1pPr>
                        <a:spcBef>
                          <a:spcPct val="20000"/>
                        </a:spcBef>
                        <a:buClr>
                          <a:schemeClr val="hlink"/>
                        </a:buClr>
                        <a:buSzPct val="75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75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buSzPct val="75000"/>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tabLst/>
                      </a:pPr>
                      <a:r>
                        <a:rPr kumimoji="0" lang="it-IT" altLang="it-IT" sz="2000" b="1" i="0" u="none" strike="noStrike" cap="none" normalizeH="0" baseline="0">
                          <a:ln>
                            <a:noFill/>
                          </a:ln>
                          <a:solidFill>
                            <a:schemeClr val="hlink"/>
                          </a:solidFill>
                          <a:effectLst/>
                          <a:latin typeface="Verdana" panose="020B0604030504040204" pitchFamily="34" charset="0"/>
                          <a:ea typeface="Verdana" panose="020B0604030504040204" pitchFamily="34" charset="0"/>
                        </a:rPr>
                        <a:t>Inefficaci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a:spcBef>
                          <a:spcPct val="20000"/>
                        </a:spcBef>
                        <a:buClr>
                          <a:schemeClr val="hlink"/>
                        </a:buClr>
                        <a:buSzPct val="75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75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buSzPct val="75000"/>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tabLst/>
                      </a:pPr>
                      <a:r>
                        <a:rPr kumimoji="0" lang="it-IT" altLang="it-IT" sz="2000" b="1" i="0" u="none" strike="noStrike" cap="none" normalizeH="0" baseline="0" dirty="0">
                          <a:ln>
                            <a:noFill/>
                          </a:ln>
                          <a:solidFill>
                            <a:schemeClr val="hlink"/>
                          </a:solidFill>
                          <a:effectLst/>
                          <a:latin typeface="Verdana" panose="020B0604030504040204" pitchFamily="34" charset="0"/>
                          <a:ea typeface="Verdana" panose="020B0604030504040204" pitchFamily="34" charset="0"/>
                        </a:rPr>
                        <a:t>Efficaci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a:spcBef>
                          <a:spcPct val="20000"/>
                        </a:spcBef>
                        <a:buClr>
                          <a:schemeClr val="hlink"/>
                        </a:buClr>
                        <a:buSzPct val="75000"/>
                        <a:buFont typeface="Wingdings" panose="05000000000000000000" pitchFamily="2" charset="2"/>
                        <a:defRPr sz="2800">
                          <a:solidFill>
                            <a:schemeClr val="tx1"/>
                          </a:solidFill>
                          <a:effectLst>
                            <a:outerShdw blurRad="38100" dist="38100" dir="2700000" algn="tl">
                              <a:srgbClr val="010199"/>
                            </a:outerShdw>
                          </a:effectLst>
                          <a:latin typeface="Arial" panose="020B0604020202020204" pitchFamily="34" charset="0"/>
                        </a:defRPr>
                      </a:lvl1pPr>
                      <a:lvl2pPr>
                        <a:spcBef>
                          <a:spcPct val="20000"/>
                        </a:spcBef>
                        <a:buClr>
                          <a:schemeClr val="tx2"/>
                        </a:buClr>
                        <a:buSzPct val="75000"/>
                        <a:buFont typeface="Wingdings" panose="05000000000000000000" pitchFamily="2" charset="2"/>
                        <a:defRPr sz="2400">
                          <a:solidFill>
                            <a:schemeClr val="tx1"/>
                          </a:solidFill>
                          <a:effectLst>
                            <a:outerShdw blurRad="38100" dist="38100" dir="2700000" algn="tl">
                              <a:srgbClr val="010199"/>
                            </a:outerShdw>
                          </a:effectLst>
                          <a:latin typeface="Arial" panose="020B0604020202020204" pitchFamily="34" charset="0"/>
                        </a:defRPr>
                      </a:lvl2pPr>
                      <a:lvl3pPr>
                        <a:spcBef>
                          <a:spcPct val="20000"/>
                        </a:spcBef>
                        <a:buClr>
                          <a:schemeClr val="accent2"/>
                        </a:buClr>
                        <a:buSzPct val="75000"/>
                        <a:buFont typeface="Wingdings" panose="05000000000000000000" pitchFamily="2" charset="2"/>
                        <a:defRPr sz="2000">
                          <a:solidFill>
                            <a:schemeClr val="tx1"/>
                          </a:solidFill>
                          <a:effectLst>
                            <a:outerShdw blurRad="38100" dist="38100" dir="2700000" algn="tl">
                              <a:srgbClr val="010199"/>
                            </a:outerShdw>
                          </a:effectLst>
                          <a:latin typeface="Arial" panose="020B0604020202020204" pitchFamily="34" charset="0"/>
                        </a:defRPr>
                      </a:lvl3pPr>
                      <a:lvl4pPr>
                        <a:spcBef>
                          <a:spcPct val="20000"/>
                        </a:spcBef>
                        <a:buClr>
                          <a:schemeClr val="folHlink"/>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4pPr>
                      <a:lvl5pPr>
                        <a:spcBef>
                          <a:spcPct val="20000"/>
                        </a:spcBef>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5pPr>
                      <a:lvl6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6pPr>
                      <a:lvl7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7pPr>
                      <a:lvl8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8pPr>
                      <a:lvl9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tabLst/>
                      </a:pPr>
                      <a:r>
                        <a:rPr kumimoji="0" lang="it-IT" altLang="it-IT" sz="2000" b="1" i="0" u="none" strike="noStrike" cap="none" normalizeH="0" baseline="0" dirty="0">
                          <a:ln>
                            <a:noFill/>
                          </a:ln>
                          <a:solidFill>
                            <a:srgbClr val="CC3300"/>
                          </a:solidFill>
                          <a:effectLst/>
                          <a:latin typeface="Verdana" panose="020B0604030504040204" pitchFamily="34" charset="0"/>
                          <a:ea typeface="Verdana" panose="020B0604030504040204" pitchFamily="34" charset="0"/>
                        </a:rPr>
                        <a:t>NO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808529017"/>
                  </a:ext>
                </a:extLst>
              </a:tr>
            </a:tbl>
          </a:graphicData>
        </a:graphic>
      </p:graphicFrame>
    </p:spTree>
    <p:extLst>
      <p:ext uri="{BB962C8B-B14F-4D97-AF65-F5344CB8AC3E}">
        <p14:creationId xmlns:p14="http://schemas.microsoft.com/office/powerpoint/2010/main" val="42767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11385396" y="6562607"/>
            <a:ext cx="356466" cy="254857"/>
          </a:xfrm>
        </p:spPr>
        <p:txBody>
          <a:bodyPr/>
          <a:lstStyle/>
          <a:p>
            <a:r>
              <a:rPr lang="it-IT" b="1" dirty="0"/>
              <a:t>4</a:t>
            </a:r>
          </a:p>
        </p:txBody>
      </p:sp>
      <p:sp>
        <p:nvSpPr>
          <p:cNvPr id="7" name="Segnaposto testo 6"/>
          <p:cNvSpPr>
            <a:spLocks noGrp="1"/>
          </p:cNvSpPr>
          <p:nvPr>
            <p:ph type="body" sz="quarter" idx="14"/>
          </p:nvPr>
        </p:nvSpPr>
        <p:spPr>
          <a:xfrm>
            <a:off x="7108383" y="6387299"/>
            <a:ext cx="4151765" cy="213495"/>
          </a:xfrm>
        </p:spPr>
        <p:txBody>
          <a:bodyPr/>
          <a:lstStyle/>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La mansione di “autista” e le patologie lavoro-correlate:</a:t>
            </a:r>
          </a:p>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 aspetti epidemiologici, clinici e fattori di rischio</a:t>
            </a:r>
            <a:endParaRPr lang="it-IT" dirty="0"/>
          </a:p>
        </p:txBody>
      </p:sp>
      <p:pic>
        <p:nvPicPr>
          <p:cNvPr id="3" name="Immagine 2">
            <a:extLst>
              <a:ext uri="{FF2B5EF4-FFF2-40B4-BE49-F238E27FC236}">
                <a16:creationId xmlns:a16="http://schemas.microsoft.com/office/drawing/2014/main" id="{420D4BB8-2748-3593-2FDC-9828950E7FE4}"/>
              </a:ext>
            </a:extLst>
          </p:cNvPr>
          <p:cNvPicPr>
            <a:picLocks noChangeAspect="1"/>
          </p:cNvPicPr>
          <p:nvPr/>
        </p:nvPicPr>
        <p:blipFill>
          <a:blip r:embed="rId2"/>
          <a:stretch>
            <a:fillRect/>
          </a:stretch>
        </p:blipFill>
        <p:spPr>
          <a:xfrm>
            <a:off x="170496" y="257206"/>
            <a:ext cx="11571366" cy="4044833"/>
          </a:xfrm>
          <a:prstGeom prst="rect">
            <a:avLst/>
          </a:prstGeom>
        </p:spPr>
      </p:pic>
      <p:sp>
        <p:nvSpPr>
          <p:cNvPr id="9" name="CasellaDiTesto 8">
            <a:extLst>
              <a:ext uri="{FF2B5EF4-FFF2-40B4-BE49-F238E27FC236}">
                <a16:creationId xmlns:a16="http://schemas.microsoft.com/office/drawing/2014/main" id="{115BBB91-503C-88B6-44D8-C4FF3CCAB647}"/>
              </a:ext>
            </a:extLst>
          </p:cNvPr>
          <p:cNvSpPr txBox="1"/>
          <p:nvPr/>
        </p:nvSpPr>
        <p:spPr>
          <a:xfrm>
            <a:off x="478395" y="4413001"/>
            <a:ext cx="11398712" cy="1324402"/>
          </a:xfrm>
          <a:prstGeom prst="rect">
            <a:avLst/>
          </a:prstGeom>
          <a:noFill/>
        </p:spPr>
        <p:txBody>
          <a:bodyPr wrap="square">
            <a:spAutoFit/>
          </a:bodyPr>
          <a:lstStyle/>
          <a:p>
            <a:pPr marR="29210" indent="363220" algn="just">
              <a:lnSpc>
                <a:spcPct val="114000"/>
              </a:lnSpc>
              <a:spcAft>
                <a:spcPts val="200"/>
              </a:spcAft>
            </a:pPr>
            <a:r>
              <a:rPr lang="it-IT" sz="1800" kern="100" dirty="0">
                <a:solidFill>
                  <a:srgbClr val="002B56"/>
                </a:solidFill>
                <a:effectLst/>
                <a:latin typeface="Verdana" panose="020B0604030504040204" pitchFamily="34" charset="0"/>
                <a:ea typeface="Verdana" panose="020B0604030504040204" pitchFamily="34" charset="0"/>
              </a:rPr>
              <a:t>L’analisi delle tecnopatie nel quinquennio 2017-2021 evidenzia una crescita delle denunce dell’8,3% dal 2017 al 2019 (da 2.766 casi a 2.996) per poi registrare nel 2020 un calo del 24,8% (2.253) per effetto dell’ormai ben nota pandemia da Covid-19 e fino ad un successivo aumento del 17,7% registrato nel 2021 (2.651) </a:t>
            </a:r>
          </a:p>
        </p:txBody>
      </p:sp>
    </p:spTree>
    <p:extLst>
      <p:ext uri="{BB962C8B-B14F-4D97-AF65-F5344CB8AC3E}">
        <p14:creationId xmlns:p14="http://schemas.microsoft.com/office/powerpoint/2010/main" val="30382578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11385396" y="6562607"/>
            <a:ext cx="356466" cy="254857"/>
          </a:xfrm>
        </p:spPr>
        <p:txBody>
          <a:bodyPr/>
          <a:lstStyle/>
          <a:p>
            <a:r>
              <a:rPr lang="it-IT" b="1" dirty="0"/>
              <a:t>40</a:t>
            </a:r>
          </a:p>
        </p:txBody>
      </p:sp>
      <p:sp>
        <p:nvSpPr>
          <p:cNvPr id="7" name="Segnaposto testo 6"/>
          <p:cNvSpPr>
            <a:spLocks noGrp="1"/>
          </p:cNvSpPr>
          <p:nvPr>
            <p:ph type="body" sz="quarter" idx="14"/>
          </p:nvPr>
        </p:nvSpPr>
        <p:spPr>
          <a:xfrm>
            <a:off x="7108383" y="6387299"/>
            <a:ext cx="4151765" cy="213495"/>
          </a:xfrm>
        </p:spPr>
        <p:txBody>
          <a:bodyPr/>
          <a:lstStyle/>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La mansione di “autista” e le patologie lavoro-correlate:</a:t>
            </a:r>
          </a:p>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 aspetti epidemiologici, clinici e fattori di rischio</a:t>
            </a:r>
            <a:endParaRPr lang="it-IT" dirty="0"/>
          </a:p>
        </p:txBody>
      </p:sp>
      <p:pic>
        <p:nvPicPr>
          <p:cNvPr id="2" name="Immagine 1">
            <a:extLst>
              <a:ext uri="{FF2B5EF4-FFF2-40B4-BE49-F238E27FC236}">
                <a16:creationId xmlns:a16="http://schemas.microsoft.com/office/drawing/2014/main" id="{8644AD64-7D44-D9A7-6357-4AA347EEC5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0555186">
            <a:off x="589007" y="764135"/>
            <a:ext cx="1649928" cy="2118130"/>
          </a:xfrm>
          <a:prstGeom prst="rect">
            <a:avLst/>
          </a:prstGeom>
          <a:noFill/>
          <a:ln>
            <a:noFill/>
          </a:ln>
        </p:spPr>
      </p:pic>
      <p:pic>
        <p:nvPicPr>
          <p:cNvPr id="4" name="Immagine 3">
            <a:extLst>
              <a:ext uri="{FF2B5EF4-FFF2-40B4-BE49-F238E27FC236}">
                <a16:creationId xmlns:a16="http://schemas.microsoft.com/office/drawing/2014/main" id="{BA694C16-C4DA-5548-CE4E-5214D4CFCE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891569">
            <a:off x="2671015" y="734765"/>
            <a:ext cx="1595715" cy="2130976"/>
          </a:xfrm>
          <a:prstGeom prst="rect">
            <a:avLst/>
          </a:prstGeom>
          <a:noFill/>
          <a:ln>
            <a:noFill/>
          </a:ln>
        </p:spPr>
      </p:pic>
      <p:pic>
        <p:nvPicPr>
          <p:cNvPr id="6" name="Immagine 5">
            <a:extLst>
              <a:ext uri="{FF2B5EF4-FFF2-40B4-BE49-F238E27FC236}">
                <a16:creationId xmlns:a16="http://schemas.microsoft.com/office/drawing/2014/main" id="{64A72DA4-76C7-82B5-77CE-A5C9185A97B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824748">
            <a:off x="1053986" y="3664210"/>
            <a:ext cx="1581209" cy="2039415"/>
          </a:xfrm>
          <a:prstGeom prst="rect">
            <a:avLst/>
          </a:prstGeom>
          <a:noFill/>
          <a:ln>
            <a:noFill/>
          </a:ln>
        </p:spPr>
      </p:pic>
      <p:pic>
        <p:nvPicPr>
          <p:cNvPr id="8" name="Immagine 7">
            <a:extLst>
              <a:ext uri="{FF2B5EF4-FFF2-40B4-BE49-F238E27FC236}">
                <a16:creationId xmlns:a16="http://schemas.microsoft.com/office/drawing/2014/main" id="{9BEF1F7E-B81B-F036-B1CC-D57A21CBB10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081581">
            <a:off x="3283499" y="3709424"/>
            <a:ext cx="1462383" cy="2039415"/>
          </a:xfrm>
          <a:prstGeom prst="rect">
            <a:avLst/>
          </a:prstGeom>
          <a:noFill/>
          <a:ln>
            <a:noFill/>
          </a:ln>
        </p:spPr>
      </p:pic>
      <p:sp>
        <p:nvSpPr>
          <p:cNvPr id="10" name="CasellaDiTesto 9">
            <a:extLst>
              <a:ext uri="{FF2B5EF4-FFF2-40B4-BE49-F238E27FC236}">
                <a16:creationId xmlns:a16="http://schemas.microsoft.com/office/drawing/2014/main" id="{2690C5D3-429E-CC0C-1588-023F19C2DB8D}"/>
              </a:ext>
            </a:extLst>
          </p:cNvPr>
          <p:cNvSpPr txBox="1"/>
          <p:nvPr/>
        </p:nvSpPr>
        <p:spPr>
          <a:xfrm>
            <a:off x="6204857" y="597628"/>
            <a:ext cx="4735285" cy="1324402"/>
          </a:xfrm>
          <a:prstGeom prst="rect">
            <a:avLst/>
          </a:prstGeom>
          <a:noFill/>
        </p:spPr>
        <p:txBody>
          <a:bodyPr wrap="square" rtlCol="0">
            <a:spAutoFit/>
          </a:bodyPr>
          <a:lstStyle/>
          <a:p>
            <a:pPr algn="just">
              <a:lnSpc>
                <a:spcPct val="114000"/>
              </a:lnSpc>
            </a:pPr>
            <a:r>
              <a:rPr lang="it-IT" b="1" dirty="0">
                <a:solidFill>
                  <a:srgbClr val="002E5D"/>
                </a:solidFill>
                <a:latin typeface="Verdana" panose="020B0604030504040204" pitchFamily="34" charset="0"/>
                <a:ea typeface="Verdana" panose="020B0604030504040204" pitchFamily="34" charset="0"/>
              </a:rPr>
              <a:t>La tutela della salute del lavoratore potrà essere perseguita solo allontanandosi sempre di più dal Taylorismo ed entrando nella</a:t>
            </a:r>
          </a:p>
        </p:txBody>
      </p:sp>
      <p:pic>
        <p:nvPicPr>
          <p:cNvPr id="1026" name="Picture 2" descr="Industria 5.0: Il Ritorno dell'Umanità nel Cuore dell'Automazione - Global  Power Plus">
            <a:extLst>
              <a:ext uri="{FF2B5EF4-FFF2-40B4-BE49-F238E27FC236}">
                <a16:creationId xmlns:a16="http://schemas.microsoft.com/office/drawing/2014/main" id="{3C9FBBD4-B9FF-9BE6-9DBE-D53B0381AB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4857" y="2260380"/>
            <a:ext cx="4857750" cy="3027541"/>
          </a:xfrm>
          <a:prstGeom prst="rect">
            <a:avLst/>
          </a:prstGeom>
        </p:spPr>
        <p:style>
          <a:lnRef idx="2">
            <a:schemeClr val="accent2">
              <a:shade val="15000"/>
            </a:schemeClr>
          </a:lnRef>
          <a:fillRef idx="1">
            <a:schemeClr val="accent2"/>
          </a:fillRef>
          <a:effectRef idx="0">
            <a:schemeClr val="accent2"/>
          </a:effectRef>
          <a:fontRef idx="minor">
            <a:schemeClr val="lt1"/>
          </a:fontRef>
        </p:style>
      </p:pic>
      <p:sp>
        <p:nvSpPr>
          <p:cNvPr id="11" name="Rettangolo 10">
            <a:extLst>
              <a:ext uri="{FF2B5EF4-FFF2-40B4-BE49-F238E27FC236}">
                <a16:creationId xmlns:a16="http://schemas.microsoft.com/office/drawing/2014/main" id="{33DAE764-9DFD-1D4F-F630-E8EBE5363E2D}"/>
              </a:ext>
            </a:extLst>
          </p:cNvPr>
          <p:cNvSpPr/>
          <p:nvPr/>
        </p:nvSpPr>
        <p:spPr>
          <a:xfrm rot="2419240">
            <a:off x="6689228" y="3579322"/>
            <a:ext cx="4282214" cy="523220"/>
          </a:xfrm>
          <a:prstGeom prst="rect">
            <a:avLst/>
          </a:prstGeom>
          <a:noFill/>
        </p:spPr>
        <p:txBody>
          <a:bodyPr wrap="square" lIns="91440" tIns="45720" rIns="91440" bIns="45720">
            <a:spAutoFit/>
          </a:bodyPr>
          <a:lstStyle/>
          <a:p>
            <a:pPr algn="ctr"/>
            <a:r>
              <a:rPr lang="it-IT" sz="2800" b="1" cap="none" spc="0" dirty="0">
                <a:ln w="22225">
                  <a:solidFill>
                    <a:schemeClr val="accent2"/>
                  </a:solidFill>
                  <a:prstDash val="solid"/>
                </a:ln>
                <a:solidFill>
                  <a:schemeClr val="accent2">
                    <a:lumMod val="40000"/>
                    <a:lumOff val="60000"/>
                  </a:schemeClr>
                </a:solidFill>
                <a:effectLst/>
                <a:latin typeface="Verdana" panose="020B0604030504040204" pitchFamily="34" charset="0"/>
                <a:ea typeface="Verdana" panose="020B0604030504040204" pitchFamily="34" charset="0"/>
              </a:rPr>
              <a:t>INDUSTRIA 5.0</a:t>
            </a:r>
          </a:p>
        </p:txBody>
      </p:sp>
      <p:sp>
        <p:nvSpPr>
          <p:cNvPr id="12" name="CasellaDiTesto 11">
            <a:extLst>
              <a:ext uri="{FF2B5EF4-FFF2-40B4-BE49-F238E27FC236}">
                <a16:creationId xmlns:a16="http://schemas.microsoft.com/office/drawing/2014/main" id="{5D4CBE13-7D2D-E553-093E-BEF7DA87C9EB}"/>
              </a:ext>
            </a:extLst>
          </p:cNvPr>
          <p:cNvSpPr txBox="1"/>
          <p:nvPr/>
        </p:nvSpPr>
        <p:spPr>
          <a:xfrm>
            <a:off x="4587033" y="5417535"/>
            <a:ext cx="7604967" cy="523220"/>
          </a:xfrm>
          <a:prstGeom prst="rect">
            <a:avLst/>
          </a:prstGeom>
          <a:noFill/>
        </p:spPr>
        <p:txBody>
          <a:bodyPr wrap="square" rtlCol="0">
            <a:spAutoFit/>
          </a:bodyPr>
          <a:lstStyle/>
          <a:p>
            <a:r>
              <a:rPr lang="it-IT" sz="2800" b="1" dirty="0">
                <a:solidFill>
                  <a:srgbClr val="C00000"/>
                </a:solidFill>
                <a:latin typeface="Verdana" panose="020B0604030504040204" pitchFamily="34" charset="0"/>
                <a:ea typeface="Verdana" panose="020B0604030504040204" pitchFamily="34" charset="0"/>
              </a:rPr>
              <a:t>con l’uomo al centro dell’evoluzione!</a:t>
            </a:r>
          </a:p>
        </p:txBody>
      </p:sp>
    </p:spTree>
    <p:extLst>
      <p:ext uri="{BB962C8B-B14F-4D97-AF65-F5344CB8AC3E}">
        <p14:creationId xmlns:p14="http://schemas.microsoft.com/office/powerpoint/2010/main" val="22037085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11385396" y="6562607"/>
            <a:ext cx="356466" cy="254857"/>
          </a:xfrm>
        </p:spPr>
        <p:txBody>
          <a:bodyPr/>
          <a:lstStyle/>
          <a:p>
            <a:r>
              <a:rPr lang="it-IT" b="1" dirty="0"/>
              <a:t>41</a:t>
            </a:r>
          </a:p>
        </p:txBody>
      </p:sp>
      <p:sp>
        <p:nvSpPr>
          <p:cNvPr id="7" name="Segnaposto testo 6"/>
          <p:cNvSpPr>
            <a:spLocks noGrp="1"/>
          </p:cNvSpPr>
          <p:nvPr>
            <p:ph type="body" sz="quarter" idx="14"/>
          </p:nvPr>
        </p:nvSpPr>
        <p:spPr>
          <a:xfrm>
            <a:off x="7108383" y="6387299"/>
            <a:ext cx="4151765" cy="213495"/>
          </a:xfrm>
        </p:spPr>
        <p:txBody>
          <a:bodyPr/>
          <a:lstStyle/>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La mansione di “autista” e le patologie lavoro-correlate:</a:t>
            </a:r>
          </a:p>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 aspetti epidemiologici, clinici e fattori di rischio</a:t>
            </a:r>
            <a:endParaRPr lang="it-IT" dirty="0"/>
          </a:p>
        </p:txBody>
      </p:sp>
      <p:pic>
        <p:nvPicPr>
          <p:cNvPr id="11266" name="Picture 2" descr="Uomo Caucasico Che Aspetta Un Bus Alla Fermata Dell'autobus Illustrazione  Vettoriale - Illustrazione di permuti, passeggero: 97870362">
            <a:extLst>
              <a:ext uri="{FF2B5EF4-FFF2-40B4-BE49-F238E27FC236}">
                <a16:creationId xmlns:a16="http://schemas.microsoft.com/office/drawing/2014/main" id="{7FFB2766-948E-E3AC-8D86-3716A7429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93" y="434743"/>
            <a:ext cx="5379078" cy="5750904"/>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0F91F1DA-9EEE-C666-DA18-6E621DEF78DD}"/>
              </a:ext>
            </a:extLst>
          </p:cNvPr>
          <p:cNvSpPr txBox="1"/>
          <p:nvPr/>
        </p:nvSpPr>
        <p:spPr>
          <a:xfrm rot="1898106">
            <a:off x="7447583" y="2386311"/>
            <a:ext cx="4390456" cy="1323439"/>
          </a:xfrm>
          <a:prstGeom prst="rect">
            <a:avLst/>
          </a:prstGeom>
          <a:noFill/>
        </p:spPr>
        <p:txBody>
          <a:bodyPr wrap="square" rtlCol="0">
            <a:spAutoFit/>
          </a:bodyPr>
          <a:lstStyle/>
          <a:p>
            <a:pPr algn="ctr"/>
            <a:r>
              <a:rPr lang="it-IT" sz="4000" b="1" dirty="0">
                <a:solidFill>
                  <a:srgbClr val="FF0000"/>
                </a:solidFill>
                <a:latin typeface="Verdana" panose="020B0604030504040204" pitchFamily="34" charset="0"/>
                <a:ea typeface="Verdana" panose="020B0604030504040204" pitchFamily="34" charset="0"/>
              </a:rPr>
              <a:t>GRAZIE PER L’ATTENZIONE</a:t>
            </a:r>
          </a:p>
        </p:txBody>
      </p:sp>
      <p:sp>
        <p:nvSpPr>
          <p:cNvPr id="4" name="Rettangolo 3">
            <a:extLst>
              <a:ext uri="{FF2B5EF4-FFF2-40B4-BE49-F238E27FC236}">
                <a16:creationId xmlns:a16="http://schemas.microsoft.com/office/drawing/2014/main" id="{4720D7A8-3900-AC3E-A1DF-958C9A83C110}"/>
              </a:ext>
            </a:extLst>
          </p:cNvPr>
          <p:cNvSpPr/>
          <p:nvPr/>
        </p:nvSpPr>
        <p:spPr>
          <a:xfrm>
            <a:off x="1174793" y="5819887"/>
            <a:ext cx="5379078" cy="3657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624958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11385396" y="6562607"/>
            <a:ext cx="356466" cy="254857"/>
          </a:xfrm>
        </p:spPr>
        <p:txBody>
          <a:bodyPr/>
          <a:lstStyle/>
          <a:p>
            <a:r>
              <a:rPr lang="it-IT" b="1" dirty="0"/>
              <a:t>5</a:t>
            </a:r>
          </a:p>
        </p:txBody>
      </p:sp>
      <p:sp>
        <p:nvSpPr>
          <p:cNvPr id="7" name="Segnaposto testo 6"/>
          <p:cNvSpPr>
            <a:spLocks noGrp="1"/>
          </p:cNvSpPr>
          <p:nvPr>
            <p:ph type="body" sz="quarter" idx="14"/>
          </p:nvPr>
        </p:nvSpPr>
        <p:spPr>
          <a:xfrm>
            <a:off x="7108383" y="6387299"/>
            <a:ext cx="4151765" cy="213495"/>
          </a:xfrm>
        </p:spPr>
        <p:txBody>
          <a:bodyPr/>
          <a:lstStyle/>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La mansione di “autista” e le patologie lavoro-correlate:</a:t>
            </a:r>
          </a:p>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 aspetti epidemiologici, clinici e fattori di rischio</a:t>
            </a:r>
            <a:endParaRPr lang="it-IT" dirty="0"/>
          </a:p>
        </p:txBody>
      </p:sp>
      <p:pic>
        <p:nvPicPr>
          <p:cNvPr id="9" name="Immagine 8">
            <a:extLst>
              <a:ext uri="{FF2B5EF4-FFF2-40B4-BE49-F238E27FC236}">
                <a16:creationId xmlns:a16="http://schemas.microsoft.com/office/drawing/2014/main" id="{29227164-65BB-1061-A7AE-3BB3137BCABE}"/>
              </a:ext>
            </a:extLst>
          </p:cNvPr>
          <p:cNvPicPr>
            <a:picLocks noChangeAspect="1"/>
          </p:cNvPicPr>
          <p:nvPr/>
        </p:nvPicPr>
        <p:blipFill>
          <a:blip r:embed="rId2"/>
          <a:stretch>
            <a:fillRect/>
          </a:stretch>
        </p:blipFill>
        <p:spPr>
          <a:xfrm>
            <a:off x="0" y="193585"/>
            <a:ext cx="8987366" cy="5497388"/>
          </a:xfrm>
          <a:prstGeom prst="rect">
            <a:avLst/>
          </a:prstGeom>
        </p:spPr>
      </p:pic>
      <p:pic>
        <p:nvPicPr>
          <p:cNvPr id="11" name="Immagine 10">
            <a:extLst>
              <a:ext uri="{FF2B5EF4-FFF2-40B4-BE49-F238E27FC236}">
                <a16:creationId xmlns:a16="http://schemas.microsoft.com/office/drawing/2014/main" id="{08D15FF0-F2B5-9456-D833-7563ADB441BD}"/>
              </a:ext>
            </a:extLst>
          </p:cNvPr>
          <p:cNvPicPr>
            <a:picLocks noChangeAspect="1"/>
          </p:cNvPicPr>
          <p:nvPr/>
        </p:nvPicPr>
        <p:blipFill>
          <a:blip r:embed="rId3"/>
          <a:stretch>
            <a:fillRect/>
          </a:stretch>
        </p:blipFill>
        <p:spPr>
          <a:xfrm>
            <a:off x="1139003" y="5642584"/>
            <a:ext cx="3905336" cy="209708"/>
          </a:xfrm>
          <a:prstGeom prst="rect">
            <a:avLst/>
          </a:prstGeom>
        </p:spPr>
      </p:pic>
      <p:sp>
        <p:nvSpPr>
          <p:cNvPr id="13" name="CasellaDiTesto 12">
            <a:extLst>
              <a:ext uri="{FF2B5EF4-FFF2-40B4-BE49-F238E27FC236}">
                <a16:creationId xmlns:a16="http://schemas.microsoft.com/office/drawing/2014/main" id="{97DDEAD8-6582-8D54-DB56-3D3FD8DEF60C}"/>
              </a:ext>
            </a:extLst>
          </p:cNvPr>
          <p:cNvSpPr txBox="1"/>
          <p:nvPr/>
        </p:nvSpPr>
        <p:spPr>
          <a:xfrm>
            <a:off x="9109790" y="257206"/>
            <a:ext cx="2632072" cy="5429692"/>
          </a:xfrm>
          <a:prstGeom prst="rect">
            <a:avLst/>
          </a:prstGeom>
          <a:noFill/>
        </p:spPr>
        <p:txBody>
          <a:bodyPr wrap="square">
            <a:spAutoFit/>
          </a:bodyPr>
          <a:lstStyle/>
          <a:p>
            <a:pPr algn="just">
              <a:lnSpc>
                <a:spcPct val="114000"/>
              </a:lnSpc>
            </a:pPr>
            <a:r>
              <a:rPr lang="it-IT" sz="1800" dirty="0">
                <a:solidFill>
                  <a:srgbClr val="002B56"/>
                </a:solidFill>
                <a:effectLst/>
                <a:latin typeface="Verdana" panose="020B0604030504040204" pitchFamily="34" charset="0"/>
                <a:ea typeface="Verdana" panose="020B0604030504040204" pitchFamily="34" charset="0"/>
              </a:rPr>
              <a:t>Circa il 45% sono state denunciate nel Mezzogiorno del Paese (1.030 casi) con i due terzi concentrate nel Sud di cui il 30,3% in Sardegna; a seguire il 33,4% nel Centro (889) con una predominanza in Toscana (41.4%) e il 28% circa (732) nel Nord (il 72% nel Nord-est) di cui il 20% in Emilia Romagna</a:t>
            </a:r>
            <a:endParaRPr lang="it-IT"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03386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11385396" y="6562607"/>
            <a:ext cx="356466" cy="254857"/>
          </a:xfrm>
        </p:spPr>
        <p:txBody>
          <a:bodyPr/>
          <a:lstStyle/>
          <a:p>
            <a:r>
              <a:rPr lang="it-IT" b="1" dirty="0"/>
              <a:t>6</a:t>
            </a:r>
          </a:p>
        </p:txBody>
      </p:sp>
      <p:sp>
        <p:nvSpPr>
          <p:cNvPr id="7" name="Segnaposto testo 6"/>
          <p:cNvSpPr>
            <a:spLocks noGrp="1"/>
          </p:cNvSpPr>
          <p:nvPr>
            <p:ph type="body" sz="quarter" idx="14"/>
          </p:nvPr>
        </p:nvSpPr>
        <p:spPr>
          <a:xfrm>
            <a:off x="7108383" y="6387299"/>
            <a:ext cx="4151765" cy="213495"/>
          </a:xfrm>
        </p:spPr>
        <p:txBody>
          <a:bodyPr/>
          <a:lstStyle/>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La mansione di “autista” e le patologie lavoro-correlate:</a:t>
            </a:r>
          </a:p>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 aspetti epidemiologici, clinici e fattori di rischio</a:t>
            </a:r>
            <a:endParaRPr lang="it-IT" dirty="0"/>
          </a:p>
        </p:txBody>
      </p:sp>
      <p:pic>
        <p:nvPicPr>
          <p:cNvPr id="11" name="Immagine 10">
            <a:extLst>
              <a:ext uri="{FF2B5EF4-FFF2-40B4-BE49-F238E27FC236}">
                <a16:creationId xmlns:a16="http://schemas.microsoft.com/office/drawing/2014/main" id="{08D15FF0-F2B5-9456-D833-7563ADB441BD}"/>
              </a:ext>
            </a:extLst>
          </p:cNvPr>
          <p:cNvPicPr>
            <a:picLocks noChangeAspect="1"/>
          </p:cNvPicPr>
          <p:nvPr/>
        </p:nvPicPr>
        <p:blipFill>
          <a:blip r:embed="rId2"/>
          <a:stretch>
            <a:fillRect/>
          </a:stretch>
        </p:blipFill>
        <p:spPr>
          <a:xfrm>
            <a:off x="1139003" y="5642584"/>
            <a:ext cx="3905336" cy="209708"/>
          </a:xfrm>
          <a:prstGeom prst="rect">
            <a:avLst/>
          </a:prstGeom>
        </p:spPr>
      </p:pic>
      <p:pic>
        <p:nvPicPr>
          <p:cNvPr id="3" name="Immagine 2">
            <a:extLst>
              <a:ext uri="{FF2B5EF4-FFF2-40B4-BE49-F238E27FC236}">
                <a16:creationId xmlns:a16="http://schemas.microsoft.com/office/drawing/2014/main" id="{8F60D32C-6114-FC7C-E380-2213B9BD89F8}"/>
              </a:ext>
            </a:extLst>
          </p:cNvPr>
          <p:cNvPicPr>
            <a:picLocks noChangeAspect="1"/>
          </p:cNvPicPr>
          <p:nvPr/>
        </p:nvPicPr>
        <p:blipFill>
          <a:blip r:embed="rId3"/>
          <a:stretch>
            <a:fillRect/>
          </a:stretch>
        </p:blipFill>
        <p:spPr>
          <a:xfrm>
            <a:off x="389602" y="223741"/>
            <a:ext cx="8433427" cy="5460159"/>
          </a:xfrm>
          <a:prstGeom prst="rect">
            <a:avLst/>
          </a:prstGeom>
        </p:spPr>
      </p:pic>
      <p:sp>
        <p:nvSpPr>
          <p:cNvPr id="6" name="CasellaDiTesto 5">
            <a:extLst>
              <a:ext uri="{FF2B5EF4-FFF2-40B4-BE49-F238E27FC236}">
                <a16:creationId xmlns:a16="http://schemas.microsoft.com/office/drawing/2014/main" id="{1FF35184-A6B6-D211-E731-52958F4C5AA7}"/>
              </a:ext>
            </a:extLst>
          </p:cNvPr>
          <p:cNvSpPr txBox="1"/>
          <p:nvPr/>
        </p:nvSpPr>
        <p:spPr>
          <a:xfrm>
            <a:off x="8768551" y="870193"/>
            <a:ext cx="3076260" cy="4166525"/>
          </a:xfrm>
          <a:prstGeom prst="rect">
            <a:avLst/>
          </a:prstGeom>
          <a:noFill/>
        </p:spPr>
        <p:txBody>
          <a:bodyPr wrap="square">
            <a:spAutoFit/>
          </a:bodyPr>
          <a:lstStyle/>
          <a:p>
            <a:pPr algn="just">
              <a:lnSpc>
                <a:spcPct val="114000"/>
              </a:lnSpc>
            </a:pPr>
            <a:r>
              <a:rPr lang="it-IT" sz="1800" dirty="0">
                <a:solidFill>
                  <a:srgbClr val="002B56"/>
                </a:solidFill>
                <a:effectLst/>
                <a:latin typeface="Verdana" panose="020B0604030504040204" pitchFamily="34" charset="0"/>
                <a:ea typeface="Verdana" panose="020B0604030504040204" pitchFamily="34" charset="0"/>
              </a:rPr>
              <a:t>L’analisi dei dati sulle malattie professionali denunciate, secondo la codifica Icd-10, il 2021 evidenzia che circa il 78% di esse colpiscono il sistema osteo-muscolare e tessuto connettivo (2.057 casi), l’8% circa il sistema nervoso (203) e circa il 5% l'orecchio e apofisi mastoide (122) e oltre il 3% tumori (89)</a:t>
            </a:r>
            <a:endParaRPr lang="it-IT"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164278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11385396" y="6562607"/>
            <a:ext cx="356466" cy="254857"/>
          </a:xfrm>
        </p:spPr>
        <p:txBody>
          <a:bodyPr/>
          <a:lstStyle/>
          <a:p>
            <a:r>
              <a:rPr lang="it-IT" b="1" dirty="0"/>
              <a:t>7</a:t>
            </a:r>
          </a:p>
        </p:txBody>
      </p:sp>
      <p:sp>
        <p:nvSpPr>
          <p:cNvPr id="7" name="Segnaposto testo 6"/>
          <p:cNvSpPr>
            <a:spLocks noGrp="1"/>
          </p:cNvSpPr>
          <p:nvPr>
            <p:ph type="body" sz="quarter" idx="14"/>
          </p:nvPr>
        </p:nvSpPr>
        <p:spPr>
          <a:xfrm>
            <a:off x="7108383" y="6387299"/>
            <a:ext cx="4151765" cy="213495"/>
          </a:xfrm>
        </p:spPr>
        <p:txBody>
          <a:bodyPr/>
          <a:lstStyle/>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La mansione di “autista” e le patologie lavoro-correlate:</a:t>
            </a:r>
          </a:p>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 aspetti epidemiologici, clinici e fattori di rischio</a:t>
            </a:r>
            <a:endParaRPr lang="it-IT" dirty="0"/>
          </a:p>
        </p:txBody>
      </p:sp>
      <p:pic>
        <p:nvPicPr>
          <p:cNvPr id="3" name="Immagine 2">
            <a:extLst>
              <a:ext uri="{FF2B5EF4-FFF2-40B4-BE49-F238E27FC236}">
                <a16:creationId xmlns:a16="http://schemas.microsoft.com/office/drawing/2014/main" id="{8E6649FD-4752-9CDE-DD48-25A540928C67}"/>
              </a:ext>
            </a:extLst>
          </p:cNvPr>
          <p:cNvPicPr>
            <a:picLocks noChangeAspect="1"/>
          </p:cNvPicPr>
          <p:nvPr/>
        </p:nvPicPr>
        <p:blipFill>
          <a:blip r:embed="rId3"/>
          <a:stretch>
            <a:fillRect/>
          </a:stretch>
        </p:blipFill>
        <p:spPr>
          <a:xfrm>
            <a:off x="207120" y="179391"/>
            <a:ext cx="11777760" cy="4050612"/>
          </a:xfrm>
          <a:prstGeom prst="rect">
            <a:avLst/>
          </a:prstGeom>
        </p:spPr>
      </p:pic>
      <p:sp>
        <p:nvSpPr>
          <p:cNvPr id="6" name="CasellaDiTesto 5">
            <a:extLst>
              <a:ext uri="{FF2B5EF4-FFF2-40B4-BE49-F238E27FC236}">
                <a16:creationId xmlns:a16="http://schemas.microsoft.com/office/drawing/2014/main" id="{DC7B7F7F-D814-1421-F758-AB879ECDE5B3}"/>
              </a:ext>
            </a:extLst>
          </p:cNvPr>
          <p:cNvSpPr txBox="1"/>
          <p:nvPr/>
        </p:nvSpPr>
        <p:spPr>
          <a:xfrm>
            <a:off x="962846" y="4307818"/>
            <a:ext cx="10918298" cy="1640193"/>
          </a:xfrm>
          <a:prstGeom prst="rect">
            <a:avLst/>
          </a:prstGeom>
          <a:noFill/>
        </p:spPr>
        <p:txBody>
          <a:bodyPr wrap="square">
            <a:spAutoFit/>
          </a:bodyPr>
          <a:lstStyle/>
          <a:p>
            <a:pPr algn="just">
              <a:lnSpc>
                <a:spcPct val="114000"/>
              </a:lnSpc>
            </a:pPr>
            <a:r>
              <a:rPr lang="it-IT" sz="1800" dirty="0">
                <a:solidFill>
                  <a:srgbClr val="002B56"/>
                </a:solidFill>
                <a:effectLst/>
                <a:latin typeface="Verdana" panose="020B0604030504040204" pitchFamily="34" charset="0"/>
                <a:ea typeface="Verdana" panose="020B0604030504040204" pitchFamily="34" charset="0"/>
              </a:rPr>
              <a:t>Fra le patologie del sistema osteo-muscolare, le malattie più frequenti sono le </a:t>
            </a:r>
            <a:r>
              <a:rPr lang="it-IT" sz="1800" dirty="0" err="1">
                <a:solidFill>
                  <a:srgbClr val="002B56"/>
                </a:solidFill>
                <a:effectLst/>
                <a:latin typeface="Verdana" panose="020B0604030504040204" pitchFamily="34" charset="0"/>
                <a:ea typeface="Verdana" panose="020B0604030504040204" pitchFamily="34" charset="0"/>
              </a:rPr>
              <a:t>dorsopatie</a:t>
            </a:r>
            <a:r>
              <a:rPr lang="it-IT" sz="1800" dirty="0">
                <a:solidFill>
                  <a:srgbClr val="002B56"/>
                </a:solidFill>
                <a:effectLst/>
                <a:latin typeface="Verdana" panose="020B0604030504040204" pitchFamily="34" charset="0"/>
                <a:ea typeface="Verdana" panose="020B0604030504040204" pitchFamily="34" charset="0"/>
              </a:rPr>
              <a:t> (1.296 casi), malattie a carico della colonna vertebrale, e i disturbi dei tessuti molli (657) di cui 236 casi per sindrome della cuffia dei rotatori (da postura e movimenti impropri per l'articolazione); oltre il 78% dei 203 casi del sistema nervoso sono imputabili alla sindrome del tunnel carpale. </a:t>
            </a:r>
            <a:endParaRPr lang="it-IT"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079473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11385396" y="6562607"/>
            <a:ext cx="356466" cy="254857"/>
          </a:xfrm>
        </p:spPr>
        <p:txBody>
          <a:bodyPr/>
          <a:lstStyle/>
          <a:p>
            <a:r>
              <a:rPr lang="it-IT" b="1" dirty="0"/>
              <a:t>8</a:t>
            </a:r>
          </a:p>
        </p:txBody>
      </p:sp>
      <p:sp>
        <p:nvSpPr>
          <p:cNvPr id="7" name="Segnaposto testo 6"/>
          <p:cNvSpPr>
            <a:spLocks noGrp="1"/>
          </p:cNvSpPr>
          <p:nvPr>
            <p:ph type="body" sz="quarter" idx="14"/>
          </p:nvPr>
        </p:nvSpPr>
        <p:spPr>
          <a:xfrm>
            <a:off x="7108383" y="6387299"/>
            <a:ext cx="4151765" cy="213495"/>
          </a:xfrm>
        </p:spPr>
        <p:txBody>
          <a:bodyPr/>
          <a:lstStyle/>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La mansione di “autista” e le patologie lavoro-correlate:</a:t>
            </a:r>
          </a:p>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 aspetti epidemiologici, clinici e fattori di rischio</a:t>
            </a:r>
            <a:endParaRPr lang="it-IT" dirty="0"/>
          </a:p>
        </p:txBody>
      </p:sp>
      <p:sp>
        <p:nvSpPr>
          <p:cNvPr id="8" name="Segnaposto testo 6">
            <a:extLst>
              <a:ext uri="{FF2B5EF4-FFF2-40B4-BE49-F238E27FC236}">
                <a16:creationId xmlns:a16="http://schemas.microsoft.com/office/drawing/2014/main" id="{EDE62C39-5B2B-3CF0-6EC2-2D0F76D47F5A}"/>
              </a:ext>
            </a:extLst>
          </p:cNvPr>
          <p:cNvSpPr txBox="1">
            <a:spLocks/>
          </p:cNvSpPr>
          <p:nvPr/>
        </p:nvSpPr>
        <p:spPr>
          <a:xfrm>
            <a:off x="1328495" y="5693073"/>
            <a:ext cx="5800915" cy="213495"/>
          </a:xfrm>
          <a:prstGeom prst="rect">
            <a:avLst/>
          </a:prstGeom>
        </p:spPr>
        <p:txBody>
          <a:bodyPr vert="horz" wrap="none" lIns="0" tIns="0" rIns="0" bIns="0" rtlCol="0">
            <a:noAutofit/>
          </a:bodyPr>
          <a:lstStyle>
            <a:lvl1pPr marL="0" indent="0" algn="l" defTabSz="914400" rtl="0" eaLnBrk="1" latinLnBrk="0" hangingPunct="1">
              <a:lnSpc>
                <a:spcPct val="90000"/>
              </a:lnSpc>
              <a:spcBef>
                <a:spcPts val="1000"/>
              </a:spcBef>
              <a:buFont typeface="Arial"/>
              <a:buNone/>
              <a:defRPr sz="1000" b="0" i="0" kern="1200" baseline="0">
                <a:solidFill>
                  <a:schemeClr val="bg1">
                    <a:lumMod val="95000"/>
                  </a:schemeClr>
                </a:solidFill>
                <a:latin typeface="Verdana" charset="0"/>
                <a:ea typeface="Verdana" charset="0"/>
                <a:cs typeface="Verdana" charset="0"/>
              </a:defRPr>
            </a:lvl1pPr>
            <a:lvl2pPr marL="457200" indent="0" algn="l" defTabSz="914400" rtl="0" eaLnBrk="1" latinLnBrk="0" hangingPunct="1">
              <a:lnSpc>
                <a:spcPct val="90000"/>
              </a:lnSpc>
              <a:spcBef>
                <a:spcPts val="500"/>
              </a:spcBef>
              <a:buFont typeface="Arial"/>
              <a:buNone/>
              <a:defRPr sz="1000" b="0" i="0" kern="1200">
                <a:solidFill>
                  <a:schemeClr val="tx1"/>
                </a:solidFill>
                <a:latin typeface="Verdana" charset="0"/>
                <a:ea typeface="Verdana" charset="0"/>
                <a:cs typeface="Verdana" charset="0"/>
              </a:defRPr>
            </a:lvl2pPr>
            <a:lvl3pPr marL="914400" indent="0" algn="l" defTabSz="914400" rtl="0" eaLnBrk="1" latinLnBrk="0" hangingPunct="1">
              <a:lnSpc>
                <a:spcPct val="90000"/>
              </a:lnSpc>
              <a:spcBef>
                <a:spcPts val="500"/>
              </a:spcBef>
              <a:buFont typeface="Arial"/>
              <a:buNone/>
              <a:defRPr sz="1000" b="0" i="0" kern="1200">
                <a:solidFill>
                  <a:schemeClr val="tx1"/>
                </a:solidFill>
                <a:latin typeface="Verdana" charset="0"/>
                <a:ea typeface="Verdana" charset="0"/>
                <a:cs typeface="Verdana" charset="0"/>
              </a:defRPr>
            </a:lvl3pPr>
            <a:lvl4pPr marL="1371600" indent="0" algn="l" defTabSz="914400" rtl="0" eaLnBrk="1" latinLnBrk="0" hangingPunct="1">
              <a:lnSpc>
                <a:spcPct val="90000"/>
              </a:lnSpc>
              <a:spcBef>
                <a:spcPts val="500"/>
              </a:spcBef>
              <a:buFont typeface="Arial"/>
              <a:buNone/>
              <a:defRPr sz="1000" b="0" i="0" kern="1200">
                <a:solidFill>
                  <a:schemeClr val="tx1"/>
                </a:solidFill>
                <a:latin typeface="Verdana" charset="0"/>
                <a:ea typeface="Verdana" charset="0"/>
                <a:cs typeface="Verdana" charset="0"/>
              </a:defRPr>
            </a:lvl4pPr>
            <a:lvl5pPr marL="1828800" indent="0" algn="l" defTabSz="914400" rtl="0" eaLnBrk="1" latinLnBrk="0" hangingPunct="1">
              <a:lnSpc>
                <a:spcPct val="90000"/>
              </a:lnSpc>
              <a:spcBef>
                <a:spcPts val="500"/>
              </a:spcBef>
              <a:buFont typeface="Arial"/>
              <a:buNone/>
              <a:defRPr sz="1000" b="0" i="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pPr>
            <a:r>
              <a:rPr lang="it-IT" i="1" dirty="0">
                <a:solidFill>
                  <a:schemeClr val="tx1"/>
                </a:solidFill>
                <a:latin typeface="Verdana" panose="020B0604030504040204" pitchFamily="34" charset="0"/>
                <a:ea typeface="Verdana" panose="020B0604030504040204" pitchFamily="34" charset="0"/>
              </a:rPr>
              <a:t>Le malattie professionali nel settore del trasporto su strada – </a:t>
            </a:r>
            <a:r>
              <a:rPr lang="it-IT" i="1" dirty="0" err="1">
                <a:solidFill>
                  <a:schemeClr val="tx1"/>
                </a:solidFill>
                <a:latin typeface="Verdana" panose="020B0604030504040204" pitchFamily="34" charset="0"/>
                <a:ea typeface="Verdana" panose="020B0604030504040204" pitchFamily="34" charset="0"/>
              </a:rPr>
              <a:t>MalProf</a:t>
            </a:r>
            <a:r>
              <a:rPr lang="it-IT" i="1" dirty="0">
                <a:solidFill>
                  <a:schemeClr val="tx1"/>
                </a:solidFill>
                <a:latin typeface="Verdana" panose="020B0604030504040204" pitchFamily="34" charset="0"/>
                <a:ea typeface="Verdana" panose="020B0604030504040204" pitchFamily="34" charset="0"/>
              </a:rPr>
              <a:t>. Inail 2023</a:t>
            </a:r>
            <a:endParaRPr lang="it-IT" i="1" dirty="0">
              <a:solidFill>
                <a:schemeClr val="tx1"/>
              </a:solidFill>
            </a:endParaRPr>
          </a:p>
        </p:txBody>
      </p:sp>
      <p:sp>
        <p:nvSpPr>
          <p:cNvPr id="4" name="CasellaDiTesto 3">
            <a:extLst>
              <a:ext uri="{FF2B5EF4-FFF2-40B4-BE49-F238E27FC236}">
                <a16:creationId xmlns:a16="http://schemas.microsoft.com/office/drawing/2014/main" id="{4F1EACA7-A149-A42B-32C3-0FB629563A20}"/>
              </a:ext>
            </a:extLst>
          </p:cNvPr>
          <p:cNvSpPr txBox="1"/>
          <p:nvPr/>
        </p:nvSpPr>
        <p:spPr>
          <a:xfrm>
            <a:off x="200845" y="747554"/>
            <a:ext cx="11608640" cy="4465005"/>
          </a:xfrm>
          <a:prstGeom prst="rect">
            <a:avLst/>
          </a:prstGeom>
          <a:noFill/>
        </p:spPr>
        <p:txBody>
          <a:bodyPr wrap="square">
            <a:spAutoFit/>
          </a:bodyPr>
          <a:lstStyle/>
          <a:p>
            <a:pPr algn="just">
              <a:lnSpc>
                <a:spcPct val="114000"/>
              </a:lnSpc>
            </a:pPr>
            <a:r>
              <a:rPr lang="it-IT" sz="2800" b="1" dirty="0">
                <a:solidFill>
                  <a:srgbClr val="002E5D"/>
                </a:solidFill>
                <a:effectLst/>
                <a:latin typeface="Verdana" panose="020B0604030504040204" pitchFamily="34" charset="0"/>
                <a:ea typeface="Verdana" panose="020B0604030504040204" pitchFamily="34" charset="0"/>
              </a:rPr>
              <a:t>Oggi, più che di malattie professionali intese in senso tradizionale, è più indicato parlare di </a:t>
            </a:r>
            <a:r>
              <a:rPr lang="it-IT" sz="2800" b="1" dirty="0">
                <a:solidFill>
                  <a:srgbClr val="C00000"/>
                </a:solidFill>
                <a:effectLst/>
                <a:latin typeface="Verdana" panose="020B0604030504040204" pitchFamily="34" charset="0"/>
                <a:ea typeface="Verdana" panose="020B0604030504040204" pitchFamily="34" charset="0"/>
              </a:rPr>
              <a:t>malattie lavoro-correlate </a:t>
            </a:r>
            <a:r>
              <a:rPr lang="it-IT" sz="2800" b="1" dirty="0">
                <a:solidFill>
                  <a:srgbClr val="002E5D"/>
                </a:solidFill>
                <a:effectLst/>
                <a:latin typeface="Verdana" panose="020B0604030504040204" pitchFamily="34" charset="0"/>
                <a:ea typeface="Verdana" panose="020B0604030504040204" pitchFamily="34" charset="0"/>
              </a:rPr>
              <a:t>(WRD - </a:t>
            </a:r>
            <a:r>
              <a:rPr lang="it-IT" sz="2800" b="1" i="1" dirty="0">
                <a:solidFill>
                  <a:srgbClr val="002E5D"/>
                </a:solidFill>
                <a:effectLst/>
                <a:latin typeface="Verdana" panose="020B0604030504040204" pitchFamily="34" charset="0"/>
                <a:ea typeface="Verdana" panose="020B0604030504040204" pitchFamily="34" charset="0"/>
              </a:rPr>
              <a:t>work-</a:t>
            </a:r>
            <a:r>
              <a:rPr lang="it-IT" sz="2800" b="1" i="1" dirty="0" err="1">
                <a:solidFill>
                  <a:srgbClr val="002E5D"/>
                </a:solidFill>
                <a:effectLst/>
                <a:latin typeface="Verdana" panose="020B0604030504040204" pitchFamily="34" charset="0"/>
                <a:ea typeface="Verdana" panose="020B0604030504040204" pitchFamily="34" charset="0"/>
              </a:rPr>
              <a:t>related</a:t>
            </a:r>
            <a:r>
              <a:rPr lang="it-IT" sz="2800" b="1" i="1" dirty="0">
                <a:solidFill>
                  <a:srgbClr val="002E5D"/>
                </a:solidFill>
                <a:effectLst/>
                <a:latin typeface="Verdana" panose="020B0604030504040204" pitchFamily="34" charset="0"/>
                <a:ea typeface="Verdana" panose="020B0604030504040204" pitchFamily="34" charset="0"/>
              </a:rPr>
              <a:t> </a:t>
            </a:r>
            <a:r>
              <a:rPr lang="it-IT" sz="2800" b="1" i="1" dirty="0" err="1">
                <a:solidFill>
                  <a:srgbClr val="002E5D"/>
                </a:solidFill>
                <a:effectLst/>
                <a:latin typeface="Verdana" panose="020B0604030504040204" pitchFamily="34" charset="0"/>
                <a:ea typeface="Verdana" panose="020B0604030504040204" pitchFamily="34" charset="0"/>
              </a:rPr>
              <a:t>diseases</a:t>
            </a:r>
            <a:r>
              <a:rPr lang="it-IT" sz="2800" b="1" dirty="0">
                <a:solidFill>
                  <a:srgbClr val="002E5D"/>
                </a:solidFill>
                <a:effectLst/>
                <a:latin typeface="Verdana" panose="020B0604030504040204" pitchFamily="34" charset="0"/>
                <a:ea typeface="Verdana" panose="020B0604030504040204" pitchFamily="34" charset="0"/>
              </a:rPr>
              <a:t>): tale gruppo comprende una vasta gamma di affezioni dell’apparato muscolo-scheletrico e dei nervi periferici che, soprattutto con il progredire dell’età, possono verificarsi anche a prescindere da fattori di rischio occupazionale specifico, ma che le esposizioni professionali tendono a far divenire più diffuse, più precoci e più gravi.</a:t>
            </a:r>
            <a:endParaRPr lang="it-IT" sz="2800" b="1" dirty="0">
              <a:solidFill>
                <a:srgbClr val="002E5D"/>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127753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7368C70C-7D32-7B05-4EAA-E25EA79B762B}"/>
              </a:ext>
            </a:extLst>
          </p:cNvPr>
          <p:cNvPicPr>
            <a:picLocks noChangeAspect="1"/>
          </p:cNvPicPr>
          <p:nvPr/>
        </p:nvPicPr>
        <p:blipFill>
          <a:blip r:embed="rId2"/>
          <a:stretch>
            <a:fillRect/>
          </a:stretch>
        </p:blipFill>
        <p:spPr>
          <a:xfrm rot="19968505">
            <a:off x="6617526" y="1058276"/>
            <a:ext cx="5034366" cy="3207638"/>
          </a:xfrm>
          <a:prstGeom prst="rect">
            <a:avLst/>
          </a:prstGeom>
        </p:spPr>
      </p:pic>
      <p:pic>
        <p:nvPicPr>
          <p:cNvPr id="4" name="Immagine 3">
            <a:extLst>
              <a:ext uri="{FF2B5EF4-FFF2-40B4-BE49-F238E27FC236}">
                <a16:creationId xmlns:a16="http://schemas.microsoft.com/office/drawing/2014/main" id="{0E5DC709-735F-96A5-9E21-6FCDF8B5B377}"/>
              </a:ext>
            </a:extLst>
          </p:cNvPr>
          <p:cNvPicPr>
            <a:picLocks noChangeAspect="1"/>
          </p:cNvPicPr>
          <p:nvPr/>
        </p:nvPicPr>
        <p:blipFill>
          <a:blip r:embed="rId2"/>
          <a:stretch>
            <a:fillRect/>
          </a:stretch>
        </p:blipFill>
        <p:spPr>
          <a:xfrm rot="19968505">
            <a:off x="6617527" y="1058276"/>
            <a:ext cx="5034366" cy="3207638"/>
          </a:xfrm>
          <a:prstGeom prst="rect">
            <a:avLst/>
          </a:prstGeom>
        </p:spPr>
      </p:pic>
      <p:sp>
        <p:nvSpPr>
          <p:cNvPr id="5" name="Segnaposto numero diapositiva 4"/>
          <p:cNvSpPr>
            <a:spLocks noGrp="1"/>
          </p:cNvSpPr>
          <p:nvPr>
            <p:ph type="sldNum" sz="quarter" idx="12"/>
          </p:nvPr>
        </p:nvSpPr>
        <p:spPr>
          <a:xfrm>
            <a:off x="11385396" y="6562607"/>
            <a:ext cx="356466" cy="254857"/>
          </a:xfrm>
        </p:spPr>
        <p:txBody>
          <a:bodyPr/>
          <a:lstStyle/>
          <a:p>
            <a:r>
              <a:rPr lang="it-IT" b="1" dirty="0"/>
              <a:t>9</a:t>
            </a:r>
          </a:p>
        </p:txBody>
      </p:sp>
      <p:sp>
        <p:nvSpPr>
          <p:cNvPr id="7" name="Segnaposto testo 6"/>
          <p:cNvSpPr>
            <a:spLocks noGrp="1"/>
          </p:cNvSpPr>
          <p:nvPr>
            <p:ph type="body" sz="quarter" idx="14"/>
          </p:nvPr>
        </p:nvSpPr>
        <p:spPr>
          <a:xfrm>
            <a:off x="7108383" y="6387299"/>
            <a:ext cx="4151765" cy="213495"/>
          </a:xfrm>
        </p:spPr>
        <p:txBody>
          <a:bodyPr/>
          <a:lstStyle/>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La mansione di “autista” e le patologie lavoro-correlate:</a:t>
            </a:r>
          </a:p>
          <a:p>
            <a:pPr>
              <a:lnSpc>
                <a:spcPct val="100000"/>
              </a:lnSpc>
              <a:spcBef>
                <a:spcPts val="0"/>
              </a:spcBef>
            </a:pPr>
            <a:r>
              <a:rPr lang="it-IT" sz="1000" b="1" i="1" dirty="0">
                <a:solidFill>
                  <a:schemeClr val="bg1"/>
                </a:solidFill>
                <a:effectLst/>
                <a:latin typeface="Verdana" panose="020B0604030504040204" pitchFamily="34" charset="0"/>
                <a:ea typeface="Verdana" panose="020B0604030504040204" pitchFamily="34" charset="0"/>
              </a:rPr>
              <a:t> aspetti epidemiologici, clinici e fattori di rischio</a:t>
            </a:r>
            <a:endParaRPr lang="it-IT" dirty="0"/>
          </a:p>
        </p:txBody>
      </p:sp>
      <p:sp>
        <p:nvSpPr>
          <p:cNvPr id="8" name="Segnaposto testo 6">
            <a:extLst>
              <a:ext uri="{FF2B5EF4-FFF2-40B4-BE49-F238E27FC236}">
                <a16:creationId xmlns:a16="http://schemas.microsoft.com/office/drawing/2014/main" id="{EDE62C39-5B2B-3CF0-6EC2-2D0F76D47F5A}"/>
              </a:ext>
            </a:extLst>
          </p:cNvPr>
          <p:cNvSpPr txBox="1">
            <a:spLocks/>
          </p:cNvSpPr>
          <p:nvPr/>
        </p:nvSpPr>
        <p:spPr>
          <a:xfrm>
            <a:off x="1328495" y="5693073"/>
            <a:ext cx="5800915" cy="213495"/>
          </a:xfrm>
          <a:prstGeom prst="rect">
            <a:avLst/>
          </a:prstGeom>
        </p:spPr>
        <p:txBody>
          <a:bodyPr vert="horz" wrap="none" lIns="0" tIns="0" rIns="0" bIns="0" rtlCol="0">
            <a:noAutofit/>
          </a:bodyPr>
          <a:lstStyle>
            <a:lvl1pPr marL="0" indent="0" algn="l" defTabSz="914400" rtl="0" eaLnBrk="1" latinLnBrk="0" hangingPunct="1">
              <a:lnSpc>
                <a:spcPct val="90000"/>
              </a:lnSpc>
              <a:spcBef>
                <a:spcPts val="1000"/>
              </a:spcBef>
              <a:buFont typeface="Arial"/>
              <a:buNone/>
              <a:defRPr sz="1000" b="0" i="0" kern="1200" baseline="0">
                <a:solidFill>
                  <a:schemeClr val="bg1">
                    <a:lumMod val="95000"/>
                  </a:schemeClr>
                </a:solidFill>
                <a:latin typeface="Verdana" charset="0"/>
                <a:ea typeface="Verdana" charset="0"/>
                <a:cs typeface="Verdana" charset="0"/>
              </a:defRPr>
            </a:lvl1pPr>
            <a:lvl2pPr marL="457200" indent="0" algn="l" defTabSz="914400" rtl="0" eaLnBrk="1" latinLnBrk="0" hangingPunct="1">
              <a:lnSpc>
                <a:spcPct val="90000"/>
              </a:lnSpc>
              <a:spcBef>
                <a:spcPts val="500"/>
              </a:spcBef>
              <a:buFont typeface="Arial"/>
              <a:buNone/>
              <a:defRPr sz="1000" b="0" i="0" kern="1200">
                <a:solidFill>
                  <a:schemeClr val="tx1"/>
                </a:solidFill>
                <a:latin typeface="Verdana" charset="0"/>
                <a:ea typeface="Verdana" charset="0"/>
                <a:cs typeface="Verdana" charset="0"/>
              </a:defRPr>
            </a:lvl2pPr>
            <a:lvl3pPr marL="914400" indent="0" algn="l" defTabSz="914400" rtl="0" eaLnBrk="1" latinLnBrk="0" hangingPunct="1">
              <a:lnSpc>
                <a:spcPct val="90000"/>
              </a:lnSpc>
              <a:spcBef>
                <a:spcPts val="500"/>
              </a:spcBef>
              <a:buFont typeface="Arial"/>
              <a:buNone/>
              <a:defRPr sz="1000" b="0" i="0" kern="1200">
                <a:solidFill>
                  <a:schemeClr val="tx1"/>
                </a:solidFill>
                <a:latin typeface="Verdana" charset="0"/>
                <a:ea typeface="Verdana" charset="0"/>
                <a:cs typeface="Verdana" charset="0"/>
              </a:defRPr>
            </a:lvl3pPr>
            <a:lvl4pPr marL="1371600" indent="0" algn="l" defTabSz="914400" rtl="0" eaLnBrk="1" latinLnBrk="0" hangingPunct="1">
              <a:lnSpc>
                <a:spcPct val="90000"/>
              </a:lnSpc>
              <a:spcBef>
                <a:spcPts val="500"/>
              </a:spcBef>
              <a:buFont typeface="Arial"/>
              <a:buNone/>
              <a:defRPr sz="1000" b="0" i="0" kern="1200">
                <a:solidFill>
                  <a:schemeClr val="tx1"/>
                </a:solidFill>
                <a:latin typeface="Verdana" charset="0"/>
                <a:ea typeface="Verdana" charset="0"/>
                <a:cs typeface="Verdana" charset="0"/>
              </a:defRPr>
            </a:lvl4pPr>
            <a:lvl5pPr marL="1828800" indent="0" algn="l" defTabSz="914400" rtl="0" eaLnBrk="1" latinLnBrk="0" hangingPunct="1">
              <a:lnSpc>
                <a:spcPct val="90000"/>
              </a:lnSpc>
              <a:spcBef>
                <a:spcPts val="500"/>
              </a:spcBef>
              <a:buFont typeface="Arial"/>
              <a:buNone/>
              <a:defRPr sz="1000" b="0" i="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pPr>
            <a:r>
              <a:rPr lang="it-IT" i="1" dirty="0">
                <a:solidFill>
                  <a:schemeClr val="tx1"/>
                </a:solidFill>
                <a:latin typeface="Verdana" panose="020B0604030504040204" pitchFamily="34" charset="0"/>
                <a:ea typeface="Verdana" panose="020B0604030504040204" pitchFamily="34" charset="0"/>
              </a:rPr>
              <a:t>Le malattie professionali nel settore del trasporto su strada – </a:t>
            </a:r>
            <a:r>
              <a:rPr lang="it-IT" i="1" dirty="0" err="1">
                <a:solidFill>
                  <a:schemeClr val="tx1"/>
                </a:solidFill>
                <a:latin typeface="Verdana" panose="020B0604030504040204" pitchFamily="34" charset="0"/>
                <a:ea typeface="Verdana" panose="020B0604030504040204" pitchFamily="34" charset="0"/>
              </a:rPr>
              <a:t>MalProf</a:t>
            </a:r>
            <a:r>
              <a:rPr lang="it-IT" i="1" dirty="0">
                <a:solidFill>
                  <a:schemeClr val="tx1"/>
                </a:solidFill>
                <a:latin typeface="Verdana" panose="020B0604030504040204" pitchFamily="34" charset="0"/>
                <a:ea typeface="Verdana" panose="020B0604030504040204" pitchFamily="34" charset="0"/>
              </a:rPr>
              <a:t>. Inail 2023</a:t>
            </a:r>
            <a:endParaRPr lang="it-IT" i="1" dirty="0">
              <a:solidFill>
                <a:schemeClr val="tx1"/>
              </a:solidFill>
            </a:endParaRPr>
          </a:p>
        </p:txBody>
      </p:sp>
      <p:sp>
        <p:nvSpPr>
          <p:cNvPr id="3" name="CasellaDiTesto 2">
            <a:extLst>
              <a:ext uri="{FF2B5EF4-FFF2-40B4-BE49-F238E27FC236}">
                <a16:creationId xmlns:a16="http://schemas.microsoft.com/office/drawing/2014/main" id="{57331BC0-A39B-D283-3BBA-BE842552349A}"/>
              </a:ext>
            </a:extLst>
          </p:cNvPr>
          <p:cNvSpPr txBox="1"/>
          <p:nvPr/>
        </p:nvSpPr>
        <p:spPr>
          <a:xfrm>
            <a:off x="184747" y="2439406"/>
            <a:ext cx="7137274" cy="1569660"/>
          </a:xfrm>
          <a:prstGeom prst="rect">
            <a:avLst/>
          </a:prstGeom>
          <a:noFill/>
        </p:spPr>
        <p:txBody>
          <a:bodyPr wrap="square">
            <a:spAutoFit/>
          </a:bodyPr>
          <a:lstStyle/>
          <a:p>
            <a:pPr algn="just"/>
            <a:r>
              <a:rPr lang="it-IT" sz="2400" b="1" dirty="0">
                <a:solidFill>
                  <a:srgbClr val="002E5D"/>
                </a:solidFill>
                <a:effectLst/>
                <a:latin typeface="Verdana" panose="020B0604030504040204" pitchFamily="34" charset="0"/>
                <a:ea typeface="Verdana" panose="020B0604030504040204" pitchFamily="34" charset="0"/>
              </a:rPr>
              <a:t>L’attività lavorativa di autotrasportatore è una mansione dove va considerata anche l’esposizione a rischio di stress lavoro-correlato</a:t>
            </a:r>
            <a:endParaRPr lang="it-IT" sz="2400" b="1" dirty="0">
              <a:solidFill>
                <a:srgbClr val="002E5D"/>
              </a:solidFill>
              <a:latin typeface="Verdana" panose="020B0604030504040204" pitchFamily="34" charset="0"/>
              <a:ea typeface="Verdana" panose="020B0604030504040204" pitchFamily="34" charset="0"/>
            </a:endParaRPr>
          </a:p>
        </p:txBody>
      </p:sp>
      <p:sp>
        <p:nvSpPr>
          <p:cNvPr id="9" name="Text Box 10">
            <a:extLst>
              <a:ext uri="{FF2B5EF4-FFF2-40B4-BE49-F238E27FC236}">
                <a16:creationId xmlns:a16="http://schemas.microsoft.com/office/drawing/2014/main" id="{BD8057F4-3CFE-9AA0-0AC5-48F5DBCEDD71}"/>
              </a:ext>
            </a:extLst>
          </p:cNvPr>
          <p:cNvSpPr txBox="1">
            <a:spLocks noChangeArrowheads="1"/>
          </p:cNvSpPr>
          <p:nvPr/>
        </p:nvSpPr>
        <p:spPr bwMode="auto">
          <a:xfrm>
            <a:off x="1328495" y="4131577"/>
            <a:ext cx="9531990" cy="1440384"/>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28" tIns="45715" rIns="91428" bIns="45715">
            <a:spAutoFit/>
          </a:bodyPr>
          <a:lstStyle>
            <a:lvl1pPr defTabSz="915988">
              <a:defRPr>
                <a:solidFill>
                  <a:srgbClr val="FFFFFF"/>
                </a:solidFill>
                <a:latin typeface="Arial" panose="020B0604020202020204" pitchFamily="34" charset="0"/>
              </a:defRPr>
            </a:lvl1pPr>
            <a:lvl2pPr marL="457200" defTabSz="915988">
              <a:defRPr>
                <a:solidFill>
                  <a:srgbClr val="FFFFFF"/>
                </a:solidFill>
                <a:latin typeface="Arial" panose="020B0604020202020204" pitchFamily="34" charset="0"/>
              </a:defRPr>
            </a:lvl2pPr>
            <a:lvl3pPr marL="915988" defTabSz="915988">
              <a:defRPr>
                <a:solidFill>
                  <a:srgbClr val="FFFFFF"/>
                </a:solidFill>
                <a:latin typeface="Arial" panose="020B0604020202020204" pitchFamily="34" charset="0"/>
              </a:defRPr>
            </a:lvl3pPr>
            <a:lvl4pPr marL="1371600" defTabSz="915988">
              <a:defRPr>
                <a:solidFill>
                  <a:srgbClr val="FFFFFF"/>
                </a:solidFill>
                <a:latin typeface="Arial" panose="020B0604020202020204" pitchFamily="34" charset="0"/>
              </a:defRPr>
            </a:lvl4pPr>
            <a:lvl5pPr marL="1828800" defTabSz="915988">
              <a:defRPr>
                <a:solidFill>
                  <a:srgbClr val="FFFFFF"/>
                </a:solidFill>
                <a:latin typeface="Arial" panose="020B0604020202020204" pitchFamily="34" charset="0"/>
              </a:defRPr>
            </a:lvl5pPr>
            <a:lvl6pPr defTabSz="915988" fontAlgn="base">
              <a:spcBef>
                <a:spcPct val="0"/>
              </a:spcBef>
              <a:spcAft>
                <a:spcPct val="0"/>
              </a:spcAft>
              <a:buClr>
                <a:srgbClr val="000000"/>
              </a:buClr>
              <a:buSzPct val="100000"/>
              <a:buFont typeface="Times New Roman" panose="02020603050405020304" pitchFamily="18" charset="0"/>
              <a:defRPr>
                <a:solidFill>
                  <a:srgbClr val="FFFFFF"/>
                </a:solidFill>
                <a:latin typeface="Arial" panose="020B0604020202020204" pitchFamily="34" charset="0"/>
              </a:defRPr>
            </a:lvl6pPr>
            <a:lvl7pPr defTabSz="915988" fontAlgn="base">
              <a:spcBef>
                <a:spcPct val="0"/>
              </a:spcBef>
              <a:spcAft>
                <a:spcPct val="0"/>
              </a:spcAft>
              <a:buClr>
                <a:srgbClr val="000000"/>
              </a:buClr>
              <a:buSzPct val="100000"/>
              <a:buFont typeface="Times New Roman" panose="02020603050405020304" pitchFamily="18" charset="0"/>
              <a:defRPr>
                <a:solidFill>
                  <a:srgbClr val="FFFFFF"/>
                </a:solidFill>
                <a:latin typeface="Arial" panose="020B0604020202020204" pitchFamily="34" charset="0"/>
              </a:defRPr>
            </a:lvl7pPr>
            <a:lvl8pPr defTabSz="915988" fontAlgn="base">
              <a:spcBef>
                <a:spcPct val="0"/>
              </a:spcBef>
              <a:spcAft>
                <a:spcPct val="0"/>
              </a:spcAft>
              <a:buClr>
                <a:srgbClr val="000000"/>
              </a:buClr>
              <a:buSzPct val="100000"/>
              <a:buFont typeface="Times New Roman" panose="02020603050405020304" pitchFamily="18" charset="0"/>
              <a:defRPr>
                <a:solidFill>
                  <a:srgbClr val="FFFFFF"/>
                </a:solidFill>
                <a:latin typeface="Arial" panose="020B0604020202020204" pitchFamily="34" charset="0"/>
              </a:defRPr>
            </a:lvl8pPr>
            <a:lvl9pPr defTabSz="915988" fontAlgn="base">
              <a:spcBef>
                <a:spcPct val="0"/>
              </a:spcBef>
              <a:spcAft>
                <a:spcPct val="0"/>
              </a:spcAft>
              <a:buClr>
                <a:srgbClr val="000000"/>
              </a:buClr>
              <a:buSzPct val="100000"/>
              <a:buFont typeface="Times New Roman" panose="02020603050405020304" pitchFamily="18" charset="0"/>
              <a:defRPr>
                <a:solidFill>
                  <a:srgbClr val="FFFFFF"/>
                </a:solidFill>
                <a:latin typeface="Arial" panose="020B0604020202020204" pitchFamily="34" charset="0"/>
              </a:defRPr>
            </a:lvl9pPr>
          </a:lstStyle>
          <a:p>
            <a:pPr algn="just">
              <a:buClrTx/>
              <a:buSzTx/>
              <a:buFontTx/>
              <a:buNone/>
            </a:pPr>
            <a:r>
              <a:rPr lang="it-IT" altLang="it-IT" sz="2400" b="1" dirty="0">
                <a:solidFill>
                  <a:srgbClr val="002E5D"/>
                </a:solidFill>
                <a:latin typeface="Verdana" panose="020B0604030504040204" pitchFamily="34" charset="0"/>
                <a:ea typeface="Verdana" panose="020B0604030504040204" pitchFamily="34" charset="0"/>
              </a:rPr>
              <a:t>Lo stress non è una malattia, ma un’esposizione prolungata ad esso può ridurre l’efficienza nel lavoro e può causare malattie</a:t>
            </a:r>
          </a:p>
          <a:p>
            <a:pPr algn="just">
              <a:lnSpc>
                <a:spcPct val="80000"/>
              </a:lnSpc>
              <a:spcBef>
                <a:spcPct val="50000"/>
              </a:spcBef>
              <a:buClrTx/>
              <a:buSzTx/>
              <a:buFontTx/>
              <a:buNone/>
            </a:pPr>
            <a:r>
              <a:rPr lang="it-IT" altLang="it-IT" sz="1200" b="1" i="1" dirty="0">
                <a:solidFill>
                  <a:srgbClr val="002E5D"/>
                </a:solidFill>
                <a:latin typeface="Verdana" panose="020B0604030504040204" pitchFamily="34" charset="0"/>
                <a:ea typeface="Verdana" panose="020B0604030504040204" pitchFamily="34" charset="0"/>
                <a:cs typeface="Times New Roman" panose="02020603050405020304" pitchFamily="18" charset="0"/>
              </a:rPr>
              <a:t>Accordo Europeo sullo stress da lavoro (8 0ttobre 2004)</a:t>
            </a:r>
            <a:endParaRPr lang="it-IT" altLang="it-IT" sz="2400" b="1" dirty="0">
              <a:solidFill>
                <a:srgbClr val="002E5D"/>
              </a:solidFill>
              <a:latin typeface="Verdana" panose="020B0604030504040204" pitchFamily="34" charset="0"/>
              <a:ea typeface="Verdana" panose="020B0604030504040204" pitchFamily="34" charset="0"/>
            </a:endParaRPr>
          </a:p>
        </p:txBody>
      </p:sp>
      <p:pic>
        <p:nvPicPr>
          <p:cNvPr id="5122" name="Picture 2" descr="Sono stato due ore intorno al cantiere di piazza Venezia: ecco cosa ho visto">
            <a:extLst>
              <a:ext uri="{FF2B5EF4-FFF2-40B4-BE49-F238E27FC236}">
                <a16:creationId xmlns:a16="http://schemas.microsoft.com/office/drawing/2014/main" id="{75728F1F-B342-B5E5-3332-947E27B421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033" y="565847"/>
            <a:ext cx="2572114" cy="144038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rasporti, l'appello delle Regioni: &quot;Troppo pochi, ne servono di più&quot; - la  Repubblica">
            <a:extLst>
              <a:ext uri="{FF2B5EF4-FFF2-40B4-BE49-F238E27FC236}">
                <a16:creationId xmlns:a16="http://schemas.microsoft.com/office/drawing/2014/main" id="{28D87476-F81D-5201-56FE-80B3482888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4981" y="567549"/>
            <a:ext cx="2686590" cy="1518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324428"/>
      </p:ext>
    </p:extLst>
  </p:cSld>
  <p:clrMapOvr>
    <a:masterClrMapping/>
  </p:clrMapOvr>
</p:sld>
</file>

<file path=ppt/theme/theme1.xml><?xml version="1.0" encoding="utf-8"?>
<a:theme xmlns:a="http://schemas.openxmlformats.org/drawingml/2006/main" name="Tema di Office">
  <a:themeElements>
    <a:clrScheme name="INAIL">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7a4d4952-7bc6-4614-bf54-70c107ed9c90">446VWSDZDHTQ-283-80</_dlc_DocId>
    <_dlc_DocIdUrl xmlns="7a4d4952-7bc6-4614-bf54-70c107ed9c90">
      <Url>http://collaboration.inail.it/dc/dcc/BrandIdentity/_layouts/DocIdRedir.aspx?ID=446VWSDZDHTQ-283-80</Url>
      <Description>446VWSDZDHTQ-283-80</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CB5A01D27A3D824C92304EB5212A8BA8" ma:contentTypeVersion="0" ma:contentTypeDescription="Creare un nuovo documento." ma:contentTypeScope="" ma:versionID="b445141fc07f617e03659c2ee0ba012b">
  <xsd:schema xmlns:xsd="http://www.w3.org/2001/XMLSchema" xmlns:xs="http://www.w3.org/2001/XMLSchema" xmlns:p="http://schemas.microsoft.com/office/2006/metadata/properties" xmlns:ns2="7a4d4952-7bc6-4614-bf54-70c107ed9c90" targetNamespace="http://schemas.microsoft.com/office/2006/metadata/properties" ma:root="true" ma:fieldsID="3cf5ee74b5c3b0a39a8056b931fcae5c" ns2:_="">
    <xsd:import namespace="7a4d4952-7bc6-4614-bf54-70c107ed9c90"/>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4d4952-7bc6-4614-bf54-70c107ed9c90" elementFormDefault="qualified">
    <xsd:import namespace="http://schemas.microsoft.com/office/2006/documentManagement/types"/>
    <xsd:import namespace="http://schemas.microsoft.com/office/infopath/2007/PartnerControls"/>
    <xsd:element name="_dlc_DocId" ma:index="8" nillable="true" ma:displayName="Valore ID documento" ma:description="Valore dell'ID documento assegnato all'elemento." ma:internalName="_dlc_DocId" ma:readOnly="true">
      <xsd:simpleType>
        <xsd:restriction base="dms:Text"/>
      </xsd:simpleType>
    </xsd:element>
    <xsd:element name="_dlc_DocIdUrl" ma:index="9" nillable="true" ma:displayName="ID documento" ma:description="Collegamento permanente al documento."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1776BDBB-DAD7-4BC3-9AF4-5231374BC16F}">
  <ds:schemaRefs>
    <ds:schemaRef ds:uri="http://schemas.microsoft.com/sharepoint/v3/contenttype/forms"/>
  </ds:schemaRefs>
</ds:datastoreItem>
</file>

<file path=customXml/itemProps2.xml><?xml version="1.0" encoding="utf-8"?>
<ds:datastoreItem xmlns:ds="http://schemas.openxmlformats.org/officeDocument/2006/customXml" ds:itemID="{75E5AF88-D05B-4E41-8261-25FBA60CDA87}">
  <ds:schemaRefs>
    <ds:schemaRef ds:uri="http://schemas.microsoft.com/office/2006/metadata/properties"/>
    <ds:schemaRef ds:uri="http://www.w3.org/XML/1998/namespace"/>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7a4d4952-7bc6-4614-bf54-70c107ed9c90"/>
    <ds:schemaRef ds:uri="http://purl.org/dc/terms/"/>
    <ds:schemaRef ds:uri="http://purl.org/dc/elements/1.1/"/>
  </ds:schemaRefs>
</ds:datastoreItem>
</file>

<file path=customXml/itemProps3.xml><?xml version="1.0" encoding="utf-8"?>
<ds:datastoreItem xmlns:ds="http://schemas.openxmlformats.org/officeDocument/2006/customXml" ds:itemID="{7855CE4E-D297-415E-86CA-C18B9C6C2F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4d4952-7bc6-4614-bf54-70c107ed9c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9A5763D4-2D89-48CB-89D1-40FB0DCDF17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3452</TotalTime>
  <Words>3287</Words>
  <Application>Microsoft Office PowerPoint</Application>
  <PresentationFormat>Widescreen</PresentationFormat>
  <Paragraphs>294</Paragraphs>
  <Slides>41</Slides>
  <Notes>11</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41</vt:i4>
      </vt:variant>
    </vt:vector>
  </HeadingPairs>
  <TitlesOfParts>
    <vt:vector size="47" baseType="lpstr">
      <vt:lpstr>Arial</vt:lpstr>
      <vt:lpstr>Calibri</vt:lpstr>
      <vt:lpstr>Calibri Light</vt:lpstr>
      <vt:lpstr>Verdana</vt:lpstr>
      <vt:lpstr>Wingdings</vt:lpstr>
      <vt:lpstr>Tema di Office</vt:lpstr>
      <vt:lpstr>La mansione di “autista” e le patologie lavoro-correlate: aspetti epidemiologici, clinici e fattori di rischio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Andrea Magnini</dc:creator>
  <cp:lastModifiedBy>Savino Ennio</cp:lastModifiedBy>
  <cp:revision>264</cp:revision>
  <dcterms:created xsi:type="dcterms:W3CDTF">2016-05-11T09:51:32Z</dcterms:created>
  <dcterms:modified xsi:type="dcterms:W3CDTF">2024-02-21T16:04:48Z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a8d6ac64-3d85-4c69-b660-666b4b17e1c8</vt:lpwstr>
  </property>
  <property fmtid="{D5CDD505-2E9C-101B-9397-08002B2CF9AE}" pid="3" name="ContentTypeId">
    <vt:lpwstr>0x010100CB5A01D27A3D824C92304EB5212A8BA8</vt:lpwstr>
  </property>
</Properties>
</file>